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60" r:id="rId2"/>
    <p:sldId id="261" r:id="rId3"/>
    <p:sldId id="262" r:id="rId4"/>
    <p:sldId id="296" r:id="rId5"/>
    <p:sldId id="321" r:id="rId6"/>
    <p:sldId id="324" r:id="rId7"/>
    <p:sldId id="320" r:id="rId8"/>
    <p:sldId id="322" r:id="rId9"/>
    <p:sldId id="327" r:id="rId10"/>
    <p:sldId id="328" r:id="rId11"/>
    <p:sldId id="330" r:id="rId12"/>
    <p:sldId id="329" r:id="rId13"/>
    <p:sldId id="331" r:id="rId14"/>
    <p:sldId id="332" r:id="rId15"/>
    <p:sldId id="333" r:id="rId16"/>
    <p:sldId id="334" r:id="rId17"/>
    <p:sldId id="335" r:id="rId18"/>
    <p:sldId id="315" r:id="rId19"/>
    <p:sldId id="336" r:id="rId20"/>
    <p:sldId id="337" r:id="rId21"/>
  </p:sldIdLst>
  <p:sldSz cx="9144000" cy="6858000" type="screen4x3"/>
  <p:notesSz cx="6858000" cy="9144000"/>
  <p:embeddedFontLst>
    <p:embeddedFont>
      <p:font typeface="Twinkl" pitchFamily="2" charset="0"/>
      <p:regular r:id="rId22"/>
      <p:bold r:id="rId23"/>
    </p:embeddedFont>
    <p:embeddedFont>
      <p:font typeface="Twinkl SemiBold" pitchFamily="2" charset="0"/>
      <p:bold r:id="rId24"/>
    </p:embeddedFont>
    <p:embeddedFont>
      <p:font typeface="Sassoon Infant Rg" pitchFamily="50" charset="0"/>
      <p:regular r:id="rId25"/>
      <p:bold r:id="rId26"/>
    </p:embeddedFont>
    <p:embeddedFont>
      <p:font typeface="Calibri" pitchFamily="34" charset="0"/>
      <p:regular r:id="rId27"/>
      <p:bold r:id="rId28"/>
      <p:italic r:id="rId29"/>
      <p:boldItalic r:id="rId30"/>
    </p:embeddedFont>
    <p:embeddedFont>
      <p:font typeface="Tuffy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E6DE"/>
    <a:srgbClr val="000000"/>
    <a:srgbClr val="FCAB18"/>
    <a:srgbClr val="FAD366"/>
    <a:srgbClr val="A873B0"/>
    <a:srgbClr val="F0BE38"/>
    <a:srgbClr val="ED75AB"/>
    <a:srgbClr val="4F8A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37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386" y="-90"/>
      </p:cViewPr>
      <p:guideLst>
        <p:guide orient="horz" pos="2160"/>
        <p:guide orient="horz" pos="323"/>
        <p:guide orient="horz" pos="482"/>
        <p:guide orient="horz" pos="3997"/>
        <p:guide orient="horz" pos="3838"/>
        <p:guide pos="2880"/>
        <p:guide pos="317"/>
        <p:guide pos="476"/>
        <p:guide pos="5284"/>
        <p:guide pos="54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6700838"/>
            <a:ext cx="585788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725" y="1122363"/>
            <a:ext cx="8201025" cy="2387600"/>
          </a:xfrm>
        </p:spPr>
        <p:txBody>
          <a:bodyPr>
            <a:normAutofit/>
          </a:bodyPr>
          <a:lstStyle>
            <a:lvl1pPr algn="ctr">
              <a:defRPr sz="4000">
                <a:latin typeface="Twinkl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725" y="3602038"/>
            <a:ext cx="8201025" cy="1655762"/>
          </a:xfrm>
        </p:spPr>
        <p:txBody>
          <a:bodyPr/>
          <a:lstStyle>
            <a:lvl1pPr marL="0" indent="0" algn="ctr">
              <a:buNone/>
              <a:defRPr sz="2400">
                <a:latin typeface="Twinkl" pitchFamily="2" charset="0"/>
                <a:ea typeface="Sassoon Infant Rg" panose="02000503030000020003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08192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6700838"/>
            <a:ext cx="585788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274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Clas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6700838"/>
            <a:ext cx="585788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Whole Clas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9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6700838"/>
            <a:ext cx="585788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ndividual Work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2399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ir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6700838"/>
            <a:ext cx="585788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air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10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artner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6700838"/>
            <a:ext cx="585788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Talking Partner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275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up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6700838"/>
            <a:ext cx="585788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oup Work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87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tal and Oral Starter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6700838"/>
            <a:ext cx="585788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8278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sesment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6700838"/>
            <a:ext cx="585788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197" y="2153354"/>
            <a:ext cx="8220075" cy="4242683"/>
          </a:xfrm>
        </p:spPr>
        <p:txBody>
          <a:bodyPr/>
          <a:lstStyle>
            <a:lvl1pPr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Twinkl" pitchFamily="2" charset="0"/>
                <a:ea typeface="Sassoon Infant Rg" panose="02000503030000020003" pitchFamily="50" charset="0"/>
              </a:defRPr>
            </a:lvl2pPr>
            <a:lvl3pPr>
              <a:defRPr sz="1400">
                <a:latin typeface="Twinkl" pitchFamily="2" charset="0"/>
                <a:ea typeface="Sassoon Infant Rg" panose="02000503030000020003" pitchFamily="50" charset="0"/>
              </a:defRPr>
            </a:lvl3pPr>
            <a:lvl4pPr>
              <a:defRPr sz="1400">
                <a:latin typeface="Twinkl" pitchFamily="2" charset="0"/>
                <a:ea typeface="Sassoon Infant Rg" panose="02000503030000020003" pitchFamily="50" charset="0"/>
              </a:defRPr>
            </a:lvl4pPr>
            <a:lvl5pPr>
              <a:defRPr sz="1400">
                <a:latin typeface="Twinkl" pitchFamily="2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198" y="485773"/>
            <a:ext cx="8220075" cy="1595581"/>
          </a:xfrm>
        </p:spPr>
        <p:txBody>
          <a:bodyPr>
            <a:normAutofit/>
          </a:bodyPr>
          <a:lstStyle>
            <a:lvl1pPr>
              <a:defRPr sz="3600" b="0">
                <a:latin typeface="Twinkl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0406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438" y="6700838"/>
            <a:ext cx="584200" cy="8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49" y="549275"/>
            <a:ext cx="8181975" cy="1325563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4000" b="1">
                <a:latin typeface="Twinkl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012" y="2014537"/>
            <a:ext cx="8181975" cy="4351338"/>
          </a:xfrm>
          <a:noFill/>
          <a:ln>
            <a:noFill/>
          </a:ln>
        </p:spPr>
        <p:txBody>
          <a:bodyPr/>
          <a:lstStyle>
            <a:lvl1pPr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Twinkl" pitchFamily="2" charset="0"/>
                <a:ea typeface="Sassoon Infant Rg" panose="02000503030000020003" pitchFamily="50" charset="0"/>
              </a:defRPr>
            </a:lvl2pPr>
            <a:lvl3pPr>
              <a:defRPr sz="1400">
                <a:latin typeface="Twinkl" pitchFamily="2" charset="0"/>
                <a:ea typeface="Sassoon Infant Rg" panose="02000503030000020003" pitchFamily="50" charset="0"/>
              </a:defRPr>
            </a:lvl3pPr>
            <a:lvl4pPr>
              <a:defRPr sz="1400">
                <a:latin typeface="Twinkl" pitchFamily="2" charset="0"/>
                <a:ea typeface="Sassoon Infant Rg" panose="02000503030000020003" pitchFamily="50" charset="0"/>
              </a:defRPr>
            </a:lvl4pPr>
            <a:lvl5pPr>
              <a:defRPr sz="1400">
                <a:latin typeface="Twinkl" pitchFamily="2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7062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i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359034"/>
            <a:ext cx="8064500" cy="655294"/>
          </a:xfrm>
          <a:noFill/>
          <a:ln>
            <a:noFill/>
          </a:ln>
        </p:spPr>
        <p:txBody>
          <a:bodyPr>
            <a:noAutofit/>
          </a:bodyPr>
          <a:lstStyle>
            <a:lvl1pPr algn="ctr">
              <a:defRPr sz="6600" b="1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654969" y="3199950"/>
            <a:ext cx="5834062" cy="543989"/>
          </a:xfrm>
          <a:noFill/>
          <a:ln>
            <a:noFill/>
          </a:ln>
        </p:spPr>
        <p:txBody>
          <a:bodyPr anchor="ctr" anchorCtr="1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83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060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438" y="6700838"/>
            <a:ext cx="584200" cy="8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9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D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9" r:id="rId1"/>
    <p:sldLayoutId id="2147484300" r:id="rId2"/>
    <p:sldLayoutId id="2147484301" r:id="rId3"/>
    <p:sldLayoutId id="2147484302" r:id="rId4"/>
    <p:sldLayoutId id="2147484303" r:id="rId5"/>
    <p:sldLayoutId id="2147484304" r:id="rId6"/>
    <p:sldLayoutId id="2147484305" r:id="rId7"/>
    <p:sldLayoutId id="2147484306" r:id="rId8"/>
    <p:sldLayoutId id="2147484307" r:id="rId9"/>
    <p:sldLayoutId id="2147484308" r:id="rId10"/>
    <p:sldLayoutId id="2147484297" r:id="rId11"/>
    <p:sldLayoutId id="2147484298" r:id="rId12"/>
    <p:sldLayoutId id="2147484309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1C1C1C"/>
          </a:solidFill>
          <a:latin typeface="Twinkl SemiBold" pitchFamily="2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6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Box 6"/>
          <p:cNvSpPr txBox="1">
            <a:spLocks noChangeArrowheads="1"/>
          </p:cNvSpPr>
          <p:nvPr/>
        </p:nvSpPr>
        <p:spPr bwMode="auto">
          <a:xfrm>
            <a:off x="2071688" y="6383338"/>
            <a:ext cx="4992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algn="ctr" eaLnBrk="1" hangingPunct="1"/>
            <a:r>
              <a:rPr lang="en-GB" altLang="en-US">
                <a:solidFill>
                  <a:srgbClr val="FFFFFF"/>
                </a:solidFill>
                <a:latin typeface="Tuffy" pitchFamily="34" charset="0"/>
              </a:rPr>
              <a:t>Year 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251575"/>
            <a:ext cx="9144000" cy="611188"/>
          </a:xfrm>
          <a:prstGeom prst="rect">
            <a:avLst/>
          </a:prstGeom>
          <a:solidFill>
            <a:srgbClr val="A21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6251575"/>
            <a:ext cx="92614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8" name="TextBox 10"/>
          <p:cNvSpPr txBox="1">
            <a:spLocks noChangeArrowheads="1"/>
          </p:cNvSpPr>
          <p:nvPr/>
        </p:nvSpPr>
        <p:spPr bwMode="auto">
          <a:xfrm>
            <a:off x="1498600" y="6464300"/>
            <a:ext cx="613886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eaLnBrk="1" hangingPunct="1"/>
            <a:r>
              <a:rPr lang="en-GB" altLang="en-US" sz="800" b="1">
                <a:solidFill>
                  <a:srgbClr val="FFFFFF"/>
                </a:solidFill>
                <a:latin typeface="Arial" charset="0"/>
                <a:cs typeface="Arial" charset="0"/>
              </a:rPr>
              <a:t>Maths </a:t>
            </a:r>
            <a:r>
              <a:rPr lang="en-GB" altLang="en-US" sz="800">
                <a:solidFill>
                  <a:srgbClr val="FFFFFF"/>
                </a:solidFill>
                <a:latin typeface="Arial" charset="0"/>
                <a:cs typeface="Arial" charset="0"/>
              </a:rPr>
              <a:t>| Year 4 | Fractions | Decimal Equivalents for Tenths and Hundredths | Lesson 1 of 1: Tenths and Hundredths</a:t>
            </a:r>
          </a:p>
        </p:txBody>
      </p:sp>
      <p:sp>
        <p:nvSpPr>
          <p:cNvPr id="13319" name="Title 17"/>
          <p:cNvSpPr>
            <a:spLocks noGrp="1"/>
          </p:cNvSpPr>
          <p:nvPr>
            <p:ph type="title"/>
          </p:nvPr>
        </p:nvSpPr>
        <p:spPr>
          <a:xfrm>
            <a:off x="461963" y="2359025"/>
            <a:ext cx="8221662" cy="655638"/>
          </a:xfrm>
        </p:spPr>
        <p:txBody>
          <a:bodyPr/>
          <a:lstStyle/>
          <a:p>
            <a:pPr eaLnBrk="1" hangingPunct="1"/>
            <a:r>
              <a:rPr lang="en-GB" altLang="en-US" sz="5400" smtClean="0">
                <a:latin typeface="Arial" charset="0"/>
                <a:cs typeface="Arial" charset="0"/>
              </a:rPr>
              <a:t>Maths</a:t>
            </a:r>
            <a:endParaRPr lang="en-GB" altLang="en-US" sz="5400" b="0" smtClean="0">
              <a:latin typeface="Arial" charset="0"/>
              <a:cs typeface="Arial" charset="0"/>
            </a:endParaRPr>
          </a:p>
        </p:txBody>
      </p:sp>
      <p:sp>
        <p:nvSpPr>
          <p:cNvPr id="13320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655763" y="3200400"/>
            <a:ext cx="5832475" cy="542925"/>
          </a:xfrm>
        </p:spPr>
        <p:txBody>
          <a:bodyPr/>
          <a:lstStyle/>
          <a:p>
            <a:pPr eaLnBrk="1" hangingPunct="1"/>
            <a:r>
              <a:rPr lang="en-GB" altLang="en-US" smtClean="0">
                <a:latin typeface="Arial" charset="0"/>
                <a:cs typeface="Arial" charset="0"/>
              </a:rPr>
              <a:t>Fractions</a:t>
            </a:r>
          </a:p>
        </p:txBody>
      </p:sp>
      <p:pic>
        <p:nvPicPr>
          <p:cNvPr id="13321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550" y="982663"/>
            <a:ext cx="16129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55638"/>
            <a:ext cx="9144000" cy="1112837"/>
          </a:xfrm>
          <a:prstGeom prst="rect">
            <a:avLst/>
          </a:prstGeom>
          <a:solidFill>
            <a:srgbClr val="FEFEF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4339" name="Title 7"/>
          <p:cNvSpPr>
            <a:spLocks noGrp="1"/>
          </p:cNvSpPr>
          <p:nvPr>
            <p:ph type="title"/>
          </p:nvPr>
        </p:nvSpPr>
        <p:spPr>
          <a:xfrm>
            <a:off x="628650" y="582613"/>
            <a:ext cx="7886700" cy="1325562"/>
          </a:xfrm>
        </p:spPr>
        <p:txBody>
          <a:bodyPr lIns="0" tIns="0" rIns="0" bIns="0"/>
          <a:lstStyle/>
          <a:p>
            <a:pPr eaLnBrk="1" hangingPunct="1"/>
            <a:r>
              <a:rPr lang="en-GB" altLang="en-US" sz="5400" smtClean="0">
                <a:solidFill>
                  <a:schemeClr val="tx1"/>
                </a:solidFill>
                <a:latin typeface="Twinkl" pitchFamily="2" charset="0"/>
              </a:rPr>
              <a:t>Tenths and Hundredths</a:t>
            </a:r>
          </a:p>
        </p:txBody>
      </p:sp>
      <p:pic>
        <p:nvPicPr>
          <p:cNvPr id="14340" name="Twinkl Logo"/>
          <p:cNvPicPr>
            <a:picLocks noChangeAspect="1"/>
          </p:cNvPicPr>
          <p:nvPr/>
        </p:nvPicPr>
        <p:blipFill>
          <a:blip r:embed="rId3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313" y="5975350"/>
            <a:ext cx="587375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5364" name="Title 1"/>
          <p:cNvSpPr txBox="1">
            <a:spLocks/>
          </p:cNvSpPr>
          <p:nvPr/>
        </p:nvSpPr>
        <p:spPr bwMode="auto">
          <a:xfrm>
            <a:off x="628650" y="30718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3600" b="1">
                <a:latin typeface="Twinkl SemiBold" pitchFamily="2" charset="0"/>
              </a:rPr>
              <a:t>Success Criteria</a:t>
            </a:r>
          </a:p>
        </p:txBody>
      </p:sp>
      <p:sp>
        <p:nvSpPr>
          <p:cNvPr id="15365" name="Title 1"/>
          <p:cNvSpPr txBox="1">
            <a:spLocks/>
          </p:cNvSpPr>
          <p:nvPr/>
        </p:nvSpPr>
        <p:spPr bwMode="auto">
          <a:xfrm>
            <a:off x="628650" y="7350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3600" b="1">
                <a:latin typeface="Twinkl SemiBold" pitchFamily="2" charset="0"/>
              </a:rPr>
              <a:t>Aim</a:t>
            </a:r>
          </a:p>
        </p:txBody>
      </p:sp>
      <p:sp>
        <p:nvSpPr>
          <p:cNvPr id="15366" name="Content Placeholder 15"/>
          <p:cNvSpPr>
            <a:spLocks noGrp="1"/>
          </p:cNvSpPr>
          <p:nvPr>
            <p:ph idx="1"/>
          </p:nvPr>
        </p:nvSpPr>
        <p:spPr>
          <a:xfrm>
            <a:off x="628650" y="1127125"/>
            <a:ext cx="7886700" cy="1409700"/>
          </a:xfrm>
        </p:spPr>
        <p:txBody>
          <a:bodyPr/>
          <a:lstStyle/>
          <a:p>
            <a:r>
              <a:rPr lang="en-GB" altLang="en-US" smtClean="0"/>
              <a:t>I can recognise decimal equivalents for tenths and hundredths.</a:t>
            </a:r>
          </a:p>
        </p:txBody>
      </p:sp>
      <p:sp>
        <p:nvSpPr>
          <p:cNvPr id="15367" name="Content Placeholder 15"/>
          <p:cNvSpPr txBox="1">
            <a:spLocks/>
          </p:cNvSpPr>
          <p:nvPr/>
        </p:nvSpPr>
        <p:spPr bwMode="auto">
          <a:xfrm>
            <a:off x="628650" y="3467100"/>
            <a:ext cx="78867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252000" rIns="252000" bIns="180000"/>
          <a:lstStyle>
            <a:lvl1pPr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en-GB" altLang="en-US"/>
              <a:t>I can recognise decimal equivalents for tenths.</a:t>
            </a:r>
          </a:p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en-GB" altLang="en-US"/>
              <a:t>I can recognise decimal equivalents for hundredths.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628650" y="1771650"/>
            <a:ext cx="7856538" cy="4438650"/>
          </a:xfrm>
          <a:prstGeom prst="rect">
            <a:avLst/>
          </a:prstGeom>
          <a:solidFill>
            <a:srgbClr val="A7E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1800225" y="696913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Tenths and Hundredths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39850" y="5419725"/>
            <a:ext cx="6464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>
                <a:ea typeface="Sassoon Infant Rg" pitchFamily="50" charset="0"/>
                <a:cs typeface="Twinkl" pitchFamily="2" charset="0"/>
              </a:rPr>
              <a:t>    because the whole circle has been divided into 10 equal pieces and 7 of them are coloured in.</a:t>
            </a:r>
          </a:p>
        </p:txBody>
      </p:sp>
      <p:sp>
        <p:nvSpPr>
          <p:cNvPr id="16389" name="Rectangle 9"/>
          <p:cNvSpPr>
            <a:spLocks noChangeArrowheads="1"/>
          </p:cNvSpPr>
          <p:nvPr/>
        </p:nvSpPr>
        <p:spPr bwMode="auto">
          <a:xfrm>
            <a:off x="2674938" y="1312863"/>
            <a:ext cx="3581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ea typeface="Sassoon Infant Rg" pitchFamily="50" charset="0"/>
                <a:cs typeface="Twinkl" pitchFamily="2" charset="0"/>
              </a:rPr>
              <a:t>What fraction is represented by…</a:t>
            </a:r>
          </a:p>
        </p:txBody>
      </p:sp>
      <p:pic>
        <p:nvPicPr>
          <p:cNvPr id="16390" name="Whole Clas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646562" y="5419425"/>
            <a:ext cx="238848" cy="319703"/>
          </a:xfrm>
          <a:prstGeom prst="rect">
            <a:avLst/>
          </a:prstGeom>
          <a:blipFill rotWithShape="0">
            <a:blip r:embed="rId4"/>
            <a:stretch>
              <a:fillRect l="-15385" r="-15385" b="-23077"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pic>
        <p:nvPicPr>
          <p:cNvPr id="16392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1976438"/>
            <a:ext cx="3227388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628650" y="1771650"/>
            <a:ext cx="7856538" cy="4438650"/>
          </a:xfrm>
          <a:prstGeom prst="rect">
            <a:avLst/>
          </a:prstGeom>
          <a:solidFill>
            <a:srgbClr val="A7E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1800225" y="696913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Tenths and Hundredths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39850" y="5419725"/>
            <a:ext cx="6464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>
                <a:ea typeface="Sassoon Infant Rg" pitchFamily="50" charset="0"/>
                <a:cs typeface="Twinkl" pitchFamily="2" charset="0"/>
              </a:rPr>
              <a:t>    because there are 10 objects, and 5 of them have been selected.</a:t>
            </a:r>
          </a:p>
        </p:txBody>
      </p:sp>
      <p:sp>
        <p:nvSpPr>
          <p:cNvPr id="17413" name="Rectangle 9"/>
          <p:cNvSpPr>
            <a:spLocks noChangeArrowheads="1"/>
          </p:cNvSpPr>
          <p:nvPr/>
        </p:nvSpPr>
        <p:spPr bwMode="auto">
          <a:xfrm>
            <a:off x="2674938" y="1312863"/>
            <a:ext cx="3581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ea typeface="Sassoon Infant Rg" pitchFamily="50" charset="0"/>
                <a:cs typeface="Twinkl" pitchFamily="2" charset="0"/>
              </a:rPr>
              <a:t>What fraction is represented by…</a:t>
            </a:r>
          </a:p>
        </p:txBody>
      </p:sp>
      <p:pic>
        <p:nvPicPr>
          <p:cNvPr id="17414" name="Whole Clas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646562" y="5419425"/>
            <a:ext cx="238848" cy="319703"/>
          </a:xfrm>
          <a:prstGeom prst="rect">
            <a:avLst/>
          </a:prstGeom>
          <a:blipFill rotWithShape="0">
            <a:blip r:embed="rId4"/>
            <a:stretch>
              <a:fillRect l="-15385" r="-15385" b="-23077"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pic>
        <p:nvPicPr>
          <p:cNvPr id="17416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50" y="2281238"/>
            <a:ext cx="712788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2992438"/>
            <a:ext cx="714375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138" y="2281238"/>
            <a:ext cx="71278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8" y="2992438"/>
            <a:ext cx="714375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2281238"/>
            <a:ext cx="712788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50" y="3449638"/>
            <a:ext cx="712788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4160838"/>
            <a:ext cx="714375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3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138" y="3449638"/>
            <a:ext cx="71278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4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8" y="4160838"/>
            <a:ext cx="714375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3449638"/>
            <a:ext cx="712788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 rot="2030478">
            <a:off x="1235075" y="2536825"/>
            <a:ext cx="3938588" cy="2274888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5"/>
          <p:cNvGrpSpPr>
            <a:grpSpLocks/>
          </p:cNvGrpSpPr>
          <p:nvPr/>
        </p:nvGrpSpPr>
        <p:grpSpPr bwMode="auto">
          <a:xfrm>
            <a:off x="628650" y="1568450"/>
            <a:ext cx="7902575" cy="4641850"/>
            <a:chOff x="628650" y="1568450"/>
            <a:chExt cx="7902575" cy="4641850"/>
          </a:xfrm>
        </p:grpSpPr>
        <p:sp>
          <p:nvSpPr>
            <p:cNvPr id="95" name="Rectangle 94"/>
            <p:cNvSpPr/>
            <p:nvPr/>
          </p:nvSpPr>
          <p:spPr>
            <a:xfrm>
              <a:off x="628650" y="1568450"/>
              <a:ext cx="7902575" cy="464185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20485" name="Rectangle 1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992152" y="1979719"/>
              <a:ext cx="7135813" cy="423962"/>
            </a:xfrm>
            <a:prstGeom prst="rect">
              <a:avLst/>
            </a:prstGeom>
            <a:blipFill rotWithShape="0">
              <a:blip r:embed="rId3"/>
              <a:stretch>
                <a:fillRect t="-11594" b="-17391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r>
                <a:rPr lang="en-GB">
                  <a:noFill/>
                </a:rPr>
                <a:t> </a:t>
              </a:r>
            </a:p>
          </p:txBody>
        </p:sp>
        <p:grpSp>
          <p:nvGrpSpPr>
            <p:cNvPr id="20546" name="Group 8"/>
            <p:cNvGrpSpPr>
              <a:grpSpLocks/>
            </p:cNvGrpSpPr>
            <p:nvPr/>
          </p:nvGrpSpPr>
          <p:grpSpPr bwMode="auto">
            <a:xfrm>
              <a:off x="847725" y="2808659"/>
              <a:ext cx="7431088" cy="1335088"/>
              <a:chOff x="848498" y="2254589"/>
              <a:chExt cx="7430530" cy="1335431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848498" y="2254218"/>
                <a:ext cx="7430530" cy="13354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0549" name="Picture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" t="11867" r="2342" b="64049"/>
              <a:stretch>
                <a:fillRect/>
              </a:stretch>
            </p:blipFill>
            <p:spPr bwMode="auto">
              <a:xfrm>
                <a:off x="864973" y="2254589"/>
                <a:ext cx="7397578" cy="1321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8" name="Oval 37"/>
            <p:cNvSpPr/>
            <p:nvPr/>
          </p:nvSpPr>
          <p:spPr>
            <a:xfrm>
              <a:off x="5219700" y="3586163"/>
              <a:ext cx="147638" cy="149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en-GB" sz="2800" b="1" dirty="0"/>
            </a:p>
          </p:txBody>
        </p:sp>
      </p:grpSp>
      <p:sp>
        <p:nvSpPr>
          <p:cNvPr id="8" name="Rectangle 7"/>
          <p:cNvSpPr/>
          <p:nvPr/>
        </p:nvSpPr>
        <p:spPr>
          <a:xfrm>
            <a:off x="1800225" y="696913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Fractions to Decimals</a:t>
            </a:r>
          </a:p>
        </p:txBody>
      </p:sp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4356100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sp>
        <p:nvSpPr>
          <p:cNvPr id="40" name="Rectangle 1"/>
          <p:cNvSpPr>
            <a:spLocks noChangeArrowheads="1"/>
          </p:cNvSpPr>
          <p:nvPr/>
        </p:nvSpPr>
        <p:spPr bwMode="auto">
          <a:xfrm>
            <a:off x="5807075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3</a:t>
            </a:r>
          </a:p>
        </p:txBody>
      </p:sp>
      <p:pic>
        <p:nvPicPr>
          <p:cNvPr id="20486" name="Pai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624263" y="3917950"/>
            <a:ext cx="3330575" cy="1084263"/>
            <a:chOff x="3623776" y="3918322"/>
            <a:chExt cx="3330717" cy="1083974"/>
          </a:xfrm>
        </p:grpSpPr>
        <p:cxnSp>
          <p:nvCxnSpPr>
            <p:cNvPr id="3" name="Straight Arrow Connector 2"/>
            <p:cNvCxnSpPr/>
            <p:nvPr/>
          </p:nvCxnSpPr>
          <p:spPr>
            <a:xfrm flipV="1">
              <a:off x="4560441" y="3918322"/>
              <a:ext cx="0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6028941" y="3918322"/>
              <a:ext cx="0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42" name="Rectangle 1"/>
            <p:cNvSpPr>
              <a:spLocks noChangeArrowheads="1"/>
            </p:cNvSpPr>
            <p:nvPr/>
          </p:nvSpPr>
          <p:spPr bwMode="auto">
            <a:xfrm>
              <a:off x="3623776" y="4632964"/>
              <a:ext cx="1852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Font typeface="Arial" charset="0"/>
                <a:buNone/>
              </a:pPr>
              <a:r>
                <a:rPr lang="en-GB" altLang="en-US" sz="2000" b="1">
                  <a:latin typeface="Twinkl SemiBold" pitchFamily="2" charset="0"/>
                  <a:ea typeface="Sassoon Infant Rg" pitchFamily="50" charset="0"/>
                  <a:cs typeface="Twinkl" pitchFamily="2" charset="0"/>
                </a:rPr>
                <a:t>Place holder</a:t>
              </a:r>
            </a:p>
          </p:txBody>
        </p:sp>
        <p:sp>
          <p:nvSpPr>
            <p:cNvPr id="20543" name="Rectangle 1"/>
            <p:cNvSpPr>
              <a:spLocks noChangeArrowheads="1"/>
            </p:cNvSpPr>
            <p:nvPr/>
          </p:nvSpPr>
          <p:spPr bwMode="auto">
            <a:xfrm>
              <a:off x="5101807" y="4632964"/>
              <a:ext cx="1852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Font typeface="Arial" charset="0"/>
                <a:buNone/>
              </a:pPr>
              <a:r>
                <a:rPr lang="en-GB" altLang="en-US" sz="2000" b="1">
                  <a:latin typeface="Twinkl SemiBold" pitchFamily="2" charset="0"/>
                  <a:ea typeface="Sassoon Infant Rg" pitchFamily="50" charset="0"/>
                  <a:cs typeface="Twinkl" pitchFamily="2" charset="0"/>
                </a:rPr>
                <a:t>3 tenths</a:t>
              </a:r>
            </a:p>
          </p:txBody>
        </p: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628650" y="1568450"/>
            <a:ext cx="7902575" cy="4641850"/>
            <a:chOff x="628650" y="1568450"/>
            <a:chExt cx="7902575" cy="4641850"/>
          </a:xfrm>
        </p:grpSpPr>
        <p:sp>
          <p:nvSpPr>
            <p:cNvPr id="32" name="Rectangle 31"/>
            <p:cNvSpPr/>
            <p:nvPr/>
          </p:nvSpPr>
          <p:spPr>
            <a:xfrm>
              <a:off x="628650" y="1568450"/>
              <a:ext cx="7902575" cy="464185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3" name="Rectangle 1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992152" y="1979719"/>
              <a:ext cx="7135813" cy="423962"/>
            </a:xfrm>
            <a:prstGeom prst="rect">
              <a:avLst/>
            </a:prstGeom>
            <a:blipFill rotWithShape="0">
              <a:blip r:embed="rId6"/>
              <a:stretch>
                <a:fillRect t="-11594" b="-17391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r>
                <a:rPr lang="en-GB">
                  <a:noFill/>
                </a:rPr>
                <a:t> </a:t>
              </a:r>
            </a:p>
          </p:txBody>
        </p:sp>
        <p:grpSp>
          <p:nvGrpSpPr>
            <p:cNvPr id="20536" name="Group 8"/>
            <p:cNvGrpSpPr>
              <a:grpSpLocks/>
            </p:cNvGrpSpPr>
            <p:nvPr/>
          </p:nvGrpSpPr>
          <p:grpSpPr bwMode="auto">
            <a:xfrm>
              <a:off x="847725" y="2808659"/>
              <a:ext cx="7431088" cy="1335088"/>
              <a:chOff x="848498" y="2254589"/>
              <a:chExt cx="7430530" cy="1335431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848498" y="2254218"/>
                <a:ext cx="7430530" cy="13354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0539" name="Picture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" t="11867" r="2342" b="64049"/>
              <a:stretch>
                <a:fillRect/>
              </a:stretch>
            </p:blipFill>
            <p:spPr bwMode="auto">
              <a:xfrm>
                <a:off x="864973" y="2254589"/>
                <a:ext cx="7397578" cy="1321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5" name="Oval 34"/>
            <p:cNvSpPr/>
            <p:nvPr/>
          </p:nvSpPr>
          <p:spPr>
            <a:xfrm>
              <a:off x="5219700" y="3586163"/>
              <a:ext cx="147638" cy="149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en-GB" sz="2800" b="1" dirty="0"/>
            </a:p>
          </p:txBody>
        </p:sp>
      </p:grpSp>
      <p:sp>
        <p:nvSpPr>
          <p:cNvPr id="41" name="Rectangle 1"/>
          <p:cNvSpPr>
            <a:spLocks noChangeArrowheads="1"/>
          </p:cNvSpPr>
          <p:nvPr/>
        </p:nvSpPr>
        <p:spPr bwMode="auto">
          <a:xfrm>
            <a:off x="4356100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sp>
        <p:nvSpPr>
          <p:cNvPr id="43" name="Rectangle 1"/>
          <p:cNvSpPr>
            <a:spLocks noChangeArrowheads="1"/>
          </p:cNvSpPr>
          <p:nvPr/>
        </p:nvSpPr>
        <p:spPr bwMode="auto">
          <a:xfrm>
            <a:off x="5807075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7</a:t>
            </a:r>
          </a:p>
        </p:txBody>
      </p: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3624263" y="3917950"/>
            <a:ext cx="3330575" cy="1084263"/>
            <a:chOff x="3623776" y="3918322"/>
            <a:chExt cx="3330717" cy="1083974"/>
          </a:xfrm>
        </p:grpSpPr>
        <p:cxnSp>
          <p:nvCxnSpPr>
            <p:cNvPr id="45" name="Straight Arrow Connector 44"/>
            <p:cNvCxnSpPr/>
            <p:nvPr/>
          </p:nvCxnSpPr>
          <p:spPr>
            <a:xfrm flipV="1">
              <a:off x="4560441" y="3918322"/>
              <a:ext cx="0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V="1">
              <a:off x="6028941" y="3918322"/>
              <a:ext cx="0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32" name="Rectangle 1"/>
            <p:cNvSpPr>
              <a:spLocks noChangeArrowheads="1"/>
            </p:cNvSpPr>
            <p:nvPr/>
          </p:nvSpPr>
          <p:spPr bwMode="auto">
            <a:xfrm>
              <a:off x="3623776" y="4632964"/>
              <a:ext cx="1852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Font typeface="Arial" charset="0"/>
                <a:buNone/>
              </a:pPr>
              <a:r>
                <a:rPr lang="en-GB" altLang="en-US" sz="2000" b="1">
                  <a:latin typeface="Twinkl SemiBold" pitchFamily="2" charset="0"/>
                  <a:ea typeface="Sassoon Infant Rg" pitchFamily="50" charset="0"/>
                  <a:cs typeface="Twinkl" pitchFamily="2" charset="0"/>
                </a:rPr>
                <a:t>Place holder</a:t>
              </a:r>
            </a:p>
          </p:txBody>
        </p:sp>
        <p:sp>
          <p:nvSpPr>
            <p:cNvPr id="20533" name="Rectangle 1"/>
            <p:cNvSpPr>
              <a:spLocks noChangeArrowheads="1"/>
            </p:cNvSpPr>
            <p:nvPr/>
          </p:nvSpPr>
          <p:spPr bwMode="auto">
            <a:xfrm>
              <a:off x="5101807" y="4632964"/>
              <a:ext cx="1852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Font typeface="Arial" charset="0"/>
                <a:buNone/>
              </a:pPr>
              <a:r>
                <a:rPr lang="en-GB" altLang="en-US" sz="2000" b="1">
                  <a:latin typeface="Twinkl SemiBold" pitchFamily="2" charset="0"/>
                  <a:ea typeface="Sassoon Infant Rg" pitchFamily="50" charset="0"/>
                  <a:cs typeface="Twinkl" pitchFamily="2" charset="0"/>
                </a:rPr>
                <a:t>7 tenths</a:t>
              </a:r>
            </a:p>
          </p:txBody>
        </p:sp>
      </p:grp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628650" y="1568450"/>
            <a:ext cx="7902575" cy="4641850"/>
            <a:chOff x="628650" y="1568450"/>
            <a:chExt cx="7902575" cy="4641850"/>
          </a:xfrm>
        </p:grpSpPr>
        <p:sp>
          <p:nvSpPr>
            <p:cNvPr id="51" name="Rectangle 50"/>
            <p:cNvSpPr/>
            <p:nvPr/>
          </p:nvSpPr>
          <p:spPr>
            <a:xfrm>
              <a:off x="628650" y="1568450"/>
              <a:ext cx="7902575" cy="464185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2" name="Rectangle 1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992152" y="1979719"/>
              <a:ext cx="7135813" cy="423962"/>
            </a:xfrm>
            <a:prstGeom prst="rect">
              <a:avLst/>
            </a:prstGeom>
            <a:blipFill rotWithShape="0">
              <a:blip r:embed="rId7"/>
              <a:stretch>
                <a:fillRect t="-11594" b="-17391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r>
                <a:rPr lang="en-GB">
                  <a:noFill/>
                </a:rPr>
                <a:t> </a:t>
              </a:r>
            </a:p>
          </p:txBody>
        </p:sp>
        <p:grpSp>
          <p:nvGrpSpPr>
            <p:cNvPr id="20526" name="Group 8"/>
            <p:cNvGrpSpPr>
              <a:grpSpLocks/>
            </p:cNvGrpSpPr>
            <p:nvPr/>
          </p:nvGrpSpPr>
          <p:grpSpPr bwMode="auto">
            <a:xfrm>
              <a:off x="847725" y="2808659"/>
              <a:ext cx="7431088" cy="1335088"/>
              <a:chOff x="848498" y="2254589"/>
              <a:chExt cx="7430530" cy="1335431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848498" y="2254218"/>
                <a:ext cx="7430530" cy="13354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0529" name="Picture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" t="11867" r="2342" b="64049"/>
              <a:stretch>
                <a:fillRect/>
              </a:stretch>
            </p:blipFill>
            <p:spPr bwMode="auto">
              <a:xfrm>
                <a:off x="864973" y="2254589"/>
                <a:ext cx="7397578" cy="1321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4" name="Oval 53"/>
            <p:cNvSpPr/>
            <p:nvPr/>
          </p:nvSpPr>
          <p:spPr>
            <a:xfrm>
              <a:off x="5219700" y="3586163"/>
              <a:ext cx="147638" cy="149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en-GB" sz="2800" b="1" dirty="0"/>
            </a:p>
          </p:txBody>
        </p:sp>
      </p:grpSp>
      <p:sp>
        <p:nvSpPr>
          <p:cNvPr id="57" name="Rectangle 1"/>
          <p:cNvSpPr>
            <a:spLocks noChangeArrowheads="1"/>
          </p:cNvSpPr>
          <p:nvPr/>
        </p:nvSpPr>
        <p:spPr bwMode="auto">
          <a:xfrm>
            <a:off x="4356100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sp>
        <p:nvSpPr>
          <p:cNvPr id="58" name="Rectangle 1"/>
          <p:cNvSpPr>
            <a:spLocks noChangeArrowheads="1"/>
          </p:cNvSpPr>
          <p:nvPr/>
        </p:nvSpPr>
        <p:spPr bwMode="auto">
          <a:xfrm>
            <a:off x="5807075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1</a:t>
            </a:r>
          </a:p>
        </p:txBody>
      </p:sp>
      <p:grpSp>
        <p:nvGrpSpPr>
          <p:cNvPr id="59" name="Group 58"/>
          <p:cNvGrpSpPr>
            <a:grpSpLocks/>
          </p:cNvGrpSpPr>
          <p:nvPr/>
        </p:nvGrpSpPr>
        <p:grpSpPr bwMode="auto">
          <a:xfrm>
            <a:off x="3624263" y="3917950"/>
            <a:ext cx="3330575" cy="1084263"/>
            <a:chOff x="3623776" y="3918322"/>
            <a:chExt cx="3330717" cy="1083974"/>
          </a:xfrm>
        </p:grpSpPr>
        <p:cxnSp>
          <p:nvCxnSpPr>
            <p:cNvPr id="60" name="Straight Arrow Connector 59"/>
            <p:cNvCxnSpPr/>
            <p:nvPr/>
          </p:nvCxnSpPr>
          <p:spPr>
            <a:xfrm flipV="1">
              <a:off x="4560441" y="3918322"/>
              <a:ext cx="0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flipV="1">
              <a:off x="6028941" y="3918322"/>
              <a:ext cx="0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22" name="Rectangle 1"/>
            <p:cNvSpPr>
              <a:spLocks noChangeArrowheads="1"/>
            </p:cNvSpPr>
            <p:nvPr/>
          </p:nvSpPr>
          <p:spPr bwMode="auto">
            <a:xfrm>
              <a:off x="3623776" y="4632964"/>
              <a:ext cx="1852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Font typeface="Arial" charset="0"/>
                <a:buNone/>
              </a:pPr>
              <a:r>
                <a:rPr lang="en-GB" altLang="en-US" sz="2000" b="1">
                  <a:latin typeface="Twinkl SemiBold" pitchFamily="2" charset="0"/>
                  <a:ea typeface="Sassoon Infant Rg" pitchFamily="50" charset="0"/>
                  <a:cs typeface="Twinkl" pitchFamily="2" charset="0"/>
                </a:rPr>
                <a:t>Place holder</a:t>
              </a:r>
            </a:p>
          </p:txBody>
        </p:sp>
        <p:sp>
          <p:nvSpPr>
            <p:cNvPr id="20523" name="Rectangle 1"/>
            <p:cNvSpPr>
              <a:spLocks noChangeArrowheads="1"/>
            </p:cNvSpPr>
            <p:nvPr/>
          </p:nvSpPr>
          <p:spPr bwMode="auto">
            <a:xfrm>
              <a:off x="5101807" y="4632964"/>
              <a:ext cx="1852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Font typeface="Arial" charset="0"/>
                <a:buNone/>
              </a:pPr>
              <a:r>
                <a:rPr lang="en-GB" altLang="en-US" sz="2000" b="1">
                  <a:latin typeface="Twinkl SemiBold" pitchFamily="2" charset="0"/>
                  <a:ea typeface="Sassoon Infant Rg" pitchFamily="50" charset="0"/>
                  <a:cs typeface="Twinkl" pitchFamily="2" charset="0"/>
                </a:rPr>
                <a:t>1 tenth</a:t>
              </a:r>
            </a:p>
          </p:txBody>
        </p:sp>
      </p:grpSp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628650" y="1568450"/>
            <a:ext cx="7902575" cy="4641850"/>
            <a:chOff x="628650" y="1568450"/>
            <a:chExt cx="7902575" cy="4641850"/>
          </a:xfrm>
        </p:grpSpPr>
        <p:sp>
          <p:nvSpPr>
            <p:cNvPr id="65" name="Rectangle 64"/>
            <p:cNvSpPr/>
            <p:nvPr/>
          </p:nvSpPr>
          <p:spPr>
            <a:xfrm>
              <a:off x="628650" y="1568450"/>
              <a:ext cx="7902575" cy="464185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66" name="Rectangle 1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992152" y="1979719"/>
              <a:ext cx="7135813" cy="423962"/>
            </a:xfrm>
            <a:prstGeom prst="rect">
              <a:avLst/>
            </a:prstGeom>
            <a:blipFill rotWithShape="0">
              <a:blip r:embed="rId8"/>
              <a:stretch>
                <a:fillRect t="-11594" b="-17391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r>
                <a:rPr lang="en-GB">
                  <a:noFill/>
                </a:rPr>
                <a:t> </a:t>
              </a:r>
            </a:p>
          </p:txBody>
        </p:sp>
        <p:grpSp>
          <p:nvGrpSpPr>
            <p:cNvPr id="20516" name="Group 8"/>
            <p:cNvGrpSpPr>
              <a:grpSpLocks/>
            </p:cNvGrpSpPr>
            <p:nvPr/>
          </p:nvGrpSpPr>
          <p:grpSpPr bwMode="auto">
            <a:xfrm>
              <a:off x="847725" y="2808659"/>
              <a:ext cx="7431088" cy="1335088"/>
              <a:chOff x="848498" y="2254589"/>
              <a:chExt cx="7430530" cy="1335431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848498" y="2254218"/>
                <a:ext cx="7430530" cy="13354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0519" name="Picture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" t="11867" r="2342" b="64049"/>
              <a:stretch>
                <a:fillRect/>
              </a:stretch>
            </p:blipFill>
            <p:spPr bwMode="auto">
              <a:xfrm>
                <a:off x="864973" y="2254589"/>
                <a:ext cx="7397578" cy="1321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8" name="Oval 67"/>
            <p:cNvSpPr/>
            <p:nvPr/>
          </p:nvSpPr>
          <p:spPr>
            <a:xfrm>
              <a:off x="5219700" y="3586163"/>
              <a:ext cx="147638" cy="149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en-GB" sz="2800" b="1" dirty="0"/>
            </a:p>
          </p:txBody>
        </p:sp>
      </p:grpSp>
      <p:sp>
        <p:nvSpPr>
          <p:cNvPr id="71" name="Rectangle 1"/>
          <p:cNvSpPr>
            <a:spLocks noChangeArrowheads="1"/>
          </p:cNvSpPr>
          <p:nvPr/>
        </p:nvSpPr>
        <p:spPr bwMode="auto">
          <a:xfrm>
            <a:off x="4356100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sp>
        <p:nvSpPr>
          <p:cNvPr id="72" name="Rectangle 1"/>
          <p:cNvSpPr>
            <a:spLocks noChangeArrowheads="1"/>
          </p:cNvSpPr>
          <p:nvPr/>
        </p:nvSpPr>
        <p:spPr bwMode="auto">
          <a:xfrm>
            <a:off x="5807075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9</a:t>
            </a:r>
          </a:p>
        </p:txBody>
      </p:sp>
      <p:grpSp>
        <p:nvGrpSpPr>
          <p:cNvPr id="73" name="Group 72"/>
          <p:cNvGrpSpPr>
            <a:grpSpLocks/>
          </p:cNvGrpSpPr>
          <p:nvPr/>
        </p:nvGrpSpPr>
        <p:grpSpPr bwMode="auto">
          <a:xfrm>
            <a:off x="3624263" y="3917950"/>
            <a:ext cx="3330575" cy="1084263"/>
            <a:chOff x="3623776" y="3918322"/>
            <a:chExt cx="3330717" cy="1083974"/>
          </a:xfrm>
        </p:grpSpPr>
        <p:cxnSp>
          <p:nvCxnSpPr>
            <p:cNvPr id="74" name="Straight Arrow Connector 73"/>
            <p:cNvCxnSpPr/>
            <p:nvPr/>
          </p:nvCxnSpPr>
          <p:spPr>
            <a:xfrm flipV="1">
              <a:off x="4560441" y="3918322"/>
              <a:ext cx="0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 flipV="1">
              <a:off x="6028941" y="3918322"/>
              <a:ext cx="0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12" name="Rectangle 1"/>
            <p:cNvSpPr>
              <a:spLocks noChangeArrowheads="1"/>
            </p:cNvSpPr>
            <p:nvPr/>
          </p:nvSpPr>
          <p:spPr bwMode="auto">
            <a:xfrm>
              <a:off x="3623776" y="4632964"/>
              <a:ext cx="1852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Font typeface="Arial" charset="0"/>
                <a:buNone/>
              </a:pPr>
              <a:r>
                <a:rPr lang="en-GB" altLang="en-US" sz="2000" b="1">
                  <a:latin typeface="Twinkl SemiBold" pitchFamily="2" charset="0"/>
                  <a:ea typeface="Sassoon Infant Rg" pitchFamily="50" charset="0"/>
                  <a:cs typeface="Twinkl" pitchFamily="2" charset="0"/>
                </a:rPr>
                <a:t>Place holder</a:t>
              </a:r>
            </a:p>
          </p:txBody>
        </p:sp>
        <p:sp>
          <p:nvSpPr>
            <p:cNvPr id="20513" name="Rectangle 1"/>
            <p:cNvSpPr>
              <a:spLocks noChangeArrowheads="1"/>
            </p:cNvSpPr>
            <p:nvPr/>
          </p:nvSpPr>
          <p:spPr bwMode="auto">
            <a:xfrm>
              <a:off x="5101807" y="4632964"/>
              <a:ext cx="1852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Font typeface="Arial" charset="0"/>
                <a:buNone/>
              </a:pPr>
              <a:r>
                <a:rPr lang="en-GB" altLang="en-US" sz="2000" b="1">
                  <a:latin typeface="Twinkl SemiBold" pitchFamily="2" charset="0"/>
                  <a:ea typeface="Sassoon Infant Rg" pitchFamily="50" charset="0"/>
                  <a:cs typeface="Twinkl" pitchFamily="2" charset="0"/>
                </a:rPr>
                <a:t>9 tenths</a:t>
              </a:r>
            </a:p>
          </p:txBody>
        </p:sp>
      </p:grpSp>
      <p:grpSp>
        <p:nvGrpSpPr>
          <p:cNvPr id="86" name="Group 85"/>
          <p:cNvGrpSpPr>
            <a:grpSpLocks/>
          </p:cNvGrpSpPr>
          <p:nvPr/>
        </p:nvGrpSpPr>
        <p:grpSpPr bwMode="auto">
          <a:xfrm>
            <a:off x="628650" y="1568450"/>
            <a:ext cx="7902575" cy="4641850"/>
            <a:chOff x="628650" y="1568450"/>
            <a:chExt cx="7902575" cy="4641850"/>
          </a:xfrm>
        </p:grpSpPr>
        <p:sp>
          <p:nvSpPr>
            <p:cNvPr id="87" name="Rectangle 86"/>
            <p:cNvSpPr/>
            <p:nvPr/>
          </p:nvSpPr>
          <p:spPr>
            <a:xfrm>
              <a:off x="628650" y="1568450"/>
              <a:ext cx="7902575" cy="464185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88" name="Rectangle 1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992152" y="1979719"/>
              <a:ext cx="7135813" cy="423962"/>
            </a:xfrm>
            <a:prstGeom prst="rect">
              <a:avLst/>
            </a:prstGeom>
            <a:blipFill rotWithShape="0">
              <a:blip r:embed="rId9"/>
              <a:stretch>
                <a:fillRect t="-11594" b="-17391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r>
                <a:rPr lang="en-GB">
                  <a:noFill/>
                </a:rPr>
                <a:t> </a:t>
              </a:r>
            </a:p>
          </p:txBody>
        </p:sp>
        <p:grpSp>
          <p:nvGrpSpPr>
            <p:cNvPr id="20506" name="Group 8"/>
            <p:cNvGrpSpPr>
              <a:grpSpLocks/>
            </p:cNvGrpSpPr>
            <p:nvPr/>
          </p:nvGrpSpPr>
          <p:grpSpPr bwMode="auto">
            <a:xfrm>
              <a:off x="847725" y="2808659"/>
              <a:ext cx="7431088" cy="1335088"/>
              <a:chOff x="848498" y="2254589"/>
              <a:chExt cx="7430530" cy="1335431"/>
            </a:xfrm>
          </p:grpSpPr>
          <p:sp>
            <p:nvSpPr>
              <p:cNvPr id="91" name="Rectangle 90"/>
              <p:cNvSpPr/>
              <p:nvPr/>
            </p:nvSpPr>
            <p:spPr>
              <a:xfrm>
                <a:off x="848498" y="2254218"/>
                <a:ext cx="7430530" cy="13354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0509" name="Picture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" t="11867" r="2342" b="64049"/>
              <a:stretch>
                <a:fillRect/>
              </a:stretch>
            </p:blipFill>
            <p:spPr bwMode="auto">
              <a:xfrm>
                <a:off x="864973" y="2254589"/>
                <a:ext cx="7397578" cy="1321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0" name="Oval 89"/>
            <p:cNvSpPr/>
            <p:nvPr/>
          </p:nvSpPr>
          <p:spPr>
            <a:xfrm>
              <a:off x="5219700" y="3586163"/>
              <a:ext cx="147638" cy="149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en-GB" sz="2800" b="1" dirty="0"/>
            </a:p>
          </p:txBody>
        </p:sp>
      </p:grpSp>
      <p:sp>
        <p:nvSpPr>
          <p:cNvPr id="93" name="Rectangle 1"/>
          <p:cNvSpPr>
            <a:spLocks noChangeArrowheads="1"/>
          </p:cNvSpPr>
          <p:nvPr/>
        </p:nvSpPr>
        <p:spPr bwMode="auto">
          <a:xfrm>
            <a:off x="4356100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1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454650" y="2922588"/>
            <a:ext cx="1290638" cy="24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tenths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835775" y="2922588"/>
            <a:ext cx="1289050" cy="24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hundredths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45287" y="2660708"/>
            <a:ext cx="1664618" cy="1557279"/>
          </a:xfrm>
          <a:prstGeom prst="rect">
            <a:avLst/>
          </a:prstGeom>
          <a:solidFill>
            <a:srgbClr val="A7E6DE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/>
      <p:bldP spid="41" grpId="0"/>
      <p:bldP spid="43" grpId="0"/>
      <p:bldP spid="57" grpId="0"/>
      <p:bldP spid="58" grpId="0"/>
      <p:bldP spid="71" grpId="0"/>
      <p:bldP spid="72" grpId="0"/>
      <p:bldP spid="9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628650" y="1771650"/>
            <a:ext cx="7856538" cy="4438650"/>
          </a:xfrm>
          <a:prstGeom prst="rect">
            <a:avLst/>
          </a:prstGeom>
          <a:solidFill>
            <a:srgbClr val="A7E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1800225" y="696913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Tenths and Hundredths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39850" y="5419725"/>
            <a:ext cx="6464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>
                <a:ea typeface="Sassoon Infant Rg" pitchFamily="50" charset="0"/>
                <a:cs typeface="Twinkl" pitchFamily="2" charset="0"/>
              </a:rPr>
              <a:t>      because the whole square has been divided in to 100 equal pieces and 65 of them are coloured in.</a:t>
            </a:r>
          </a:p>
        </p:txBody>
      </p:sp>
      <p:sp>
        <p:nvSpPr>
          <p:cNvPr id="18437" name="Rectangle 9"/>
          <p:cNvSpPr>
            <a:spLocks noChangeArrowheads="1"/>
          </p:cNvSpPr>
          <p:nvPr/>
        </p:nvSpPr>
        <p:spPr bwMode="auto">
          <a:xfrm>
            <a:off x="2674938" y="1312863"/>
            <a:ext cx="3581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ea typeface="Sassoon Infant Rg" pitchFamily="50" charset="0"/>
                <a:cs typeface="Twinkl" pitchFamily="2" charset="0"/>
              </a:rPr>
              <a:t>What fraction is represented by…</a:t>
            </a:r>
          </a:p>
        </p:txBody>
      </p:sp>
      <p:pic>
        <p:nvPicPr>
          <p:cNvPr id="18438" name="Whole Clas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728942" y="5419425"/>
            <a:ext cx="352661" cy="322974"/>
          </a:xfrm>
          <a:prstGeom prst="rect">
            <a:avLst/>
          </a:prstGeom>
          <a:blipFill rotWithShape="0">
            <a:blip r:embed="rId4"/>
            <a:stretch>
              <a:fillRect l="-10526" t="-3774" r="-10526" b="-20755"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863850" y="1958975"/>
          <a:ext cx="3324230" cy="3325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</a:tblGrid>
              <a:tr h="332581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581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581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581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581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581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581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581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581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581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99" marB="35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628650" y="1771650"/>
            <a:ext cx="7856538" cy="4438650"/>
          </a:xfrm>
          <a:prstGeom prst="rect">
            <a:avLst/>
          </a:prstGeom>
          <a:solidFill>
            <a:srgbClr val="A7E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1800225" y="696913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Tenths and Hundredths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886325" y="2203450"/>
            <a:ext cx="33686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>
                <a:ea typeface="Sassoon Infant Rg" pitchFamily="50" charset="0"/>
                <a:cs typeface="Twinkl" pitchFamily="2" charset="0"/>
              </a:rPr>
              <a:t>      because the whole square has been divided in to 100 equal pieces and 40 of them are coloured in.</a:t>
            </a:r>
          </a:p>
        </p:txBody>
      </p:sp>
      <p:sp>
        <p:nvSpPr>
          <p:cNvPr id="19461" name="Rectangle 9"/>
          <p:cNvSpPr>
            <a:spLocks noChangeArrowheads="1"/>
          </p:cNvSpPr>
          <p:nvPr/>
        </p:nvSpPr>
        <p:spPr bwMode="auto">
          <a:xfrm>
            <a:off x="2674938" y="1312863"/>
            <a:ext cx="3581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ea typeface="Sassoon Infant Rg" pitchFamily="50" charset="0"/>
                <a:cs typeface="Twinkl" pitchFamily="2" charset="0"/>
              </a:rPr>
              <a:t>What fraction is represented by…</a:t>
            </a:r>
          </a:p>
        </p:txBody>
      </p:sp>
      <p:pic>
        <p:nvPicPr>
          <p:cNvPr id="19462" name="Whole Clas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098218" y="2179497"/>
            <a:ext cx="352661" cy="322396"/>
          </a:xfrm>
          <a:prstGeom prst="rect">
            <a:avLst/>
          </a:prstGeom>
          <a:blipFill rotWithShape="0">
            <a:blip r:embed="rId4"/>
            <a:stretch>
              <a:fillRect l="-10345" t="-3846" r="-8621" b="-23077"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106488" y="2298700"/>
          <a:ext cx="3324230" cy="3324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  <a:gridCol w="332423">
                  <a:extLst>
                    <a:ext uri="{9D8B030D-6E8A-4147-A177-3AD203B41FA5}"/>
                  </a:extLst>
                </a:gridCol>
              </a:tblGrid>
              <a:tr h="332423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423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423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423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423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423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423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423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423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32423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0363" marR="70363" marT="35182" marB="351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5"/>
          <p:cNvGrpSpPr>
            <a:grpSpLocks/>
          </p:cNvGrpSpPr>
          <p:nvPr/>
        </p:nvGrpSpPr>
        <p:grpSpPr bwMode="auto">
          <a:xfrm>
            <a:off x="628650" y="1568450"/>
            <a:ext cx="7902575" cy="4641850"/>
            <a:chOff x="628650" y="1568450"/>
            <a:chExt cx="7902575" cy="4641850"/>
          </a:xfrm>
        </p:grpSpPr>
        <p:sp>
          <p:nvSpPr>
            <p:cNvPr id="95" name="Rectangle 94"/>
            <p:cNvSpPr/>
            <p:nvPr/>
          </p:nvSpPr>
          <p:spPr>
            <a:xfrm>
              <a:off x="628650" y="1568450"/>
              <a:ext cx="7902575" cy="464185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20485" name="Rectangle 1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992152" y="1979719"/>
              <a:ext cx="7135813" cy="423962"/>
            </a:xfrm>
            <a:prstGeom prst="rect">
              <a:avLst/>
            </a:prstGeom>
            <a:blipFill rotWithShape="0">
              <a:blip r:embed="rId3"/>
              <a:stretch>
                <a:fillRect t="-11594" b="-17391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r>
                <a:rPr lang="en-GB">
                  <a:noFill/>
                </a:rPr>
                <a:t> </a:t>
              </a:r>
            </a:p>
          </p:txBody>
        </p:sp>
        <p:grpSp>
          <p:nvGrpSpPr>
            <p:cNvPr id="21554" name="Group 8"/>
            <p:cNvGrpSpPr>
              <a:grpSpLocks/>
            </p:cNvGrpSpPr>
            <p:nvPr/>
          </p:nvGrpSpPr>
          <p:grpSpPr bwMode="auto">
            <a:xfrm>
              <a:off x="847725" y="2808659"/>
              <a:ext cx="7431088" cy="1335088"/>
              <a:chOff x="848498" y="2254589"/>
              <a:chExt cx="7430530" cy="1335431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848498" y="2254218"/>
                <a:ext cx="7430530" cy="13354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1557" name="Picture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" t="11867" r="2342" b="64049"/>
              <a:stretch>
                <a:fillRect/>
              </a:stretch>
            </p:blipFill>
            <p:spPr bwMode="auto">
              <a:xfrm>
                <a:off x="864973" y="2254589"/>
                <a:ext cx="7397578" cy="1321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8" name="Oval 37"/>
            <p:cNvSpPr/>
            <p:nvPr/>
          </p:nvSpPr>
          <p:spPr>
            <a:xfrm>
              <a:off x="5219700" y="3586163"/>
              <a:ext cx="147638" cy="149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en-GB" sz="2800" b="1" dirty="0"/>
            </a:p>
          </p:txBody>
        </p:sp>
      </p:grpSp>
      <p:sp>
        <p:nvSpPr>
          <p:cNvPr id="8" name="Rectangle 7"/>
          <p:cNvSpPr/>
          <p:nvPr/>
        </p:nvSpPr>
        <p:spPr>
          <a:xfrm>
            <a:off x="1800225" y="696913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Fractions to Decimals</a:t>
            </a:r>
          </a:p>
        </p:txBody>
      </p:sp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4325938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sp>
        <p:nvSpPr>
          <p:cNvPr id="40" name="Rectangle 1"/>
          <p:cNvSpPr>
            <a:spLocks noChangeArrowheads="1"/>
          </p:cNvSpPr>
          <p:nvPr/>
        </p:nvSpPr>
        <p:spPr bwMode="auto">
          <a:xfrm>
            <a:off x="5807075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pic>
        <p:nvPicPr>
          <p:cNvPr id="21510" name="Pai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367213" y="3917950"/>
            <a:ext cx="4089400" cy="1084263"/>
            <a:chOff x="4367176" y="3918322"/>
            <a:chExt cx="4089225" cy="1083974"/>
          </a:xfrm>
        </p:grpSpPr>
        <p:cxnSp>
          <p:nvCxnSpPr>
            <p:cNvPr id="3" name="Straight Arrow Connector 2"/>
            <p:cNvCxnSpPr/>
            <p:nvPr/>
          </p:nvCxnSpPr>
          <p:spPr>
            <a:xfrm flipH="1" flipV="1">
              <a:off x="4560843" y="3918322"/>
              <a:ext cx="160330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7529341" y="3918322"/>
              <a:ext cx="0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49" name="Rectangle 1"/>
            <p:cNvSpPr>
              <a:spLocks noChangeArrowheads="1"/>
            </p:cNvSpPr>
            <p:nvPr/>
          </p:nvSpPr>
          <p:spPr bwMode="auto">
            <a:xfrm>
              <a:off x="4367176" y="4626279"/>
              <a:ext cx="1852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Font typeface="Arial" charset="0"/>
                <a:buNone/>
              </a:pPr>
              <a:r>
                <a:rPr lang="en-GB" altLang="en-US" sz="2000" b="1">
                  <a:latin typeface="Twinkl SemiBold" pitchFamily="2" charset="0"/>
                  <a:ea typeface="Sassoon Infant Rg" pitchFamily="50" charset="0"/>
                  <a:cs typeface="Twinkl" pitchFamily="2" charset="0"/>
                </a:rPr>
                <a:t>Place holders</a:t>
              </a:r>
            </a:p>
          </p:txBody>
        </p:sp>
        <p:sp>
          <p:nvSpPr>
            <p:cNvPr id="21550" name="Rectangle 1"/>
            <p:cNvSpPr>
              <a:spLocks noChangeArrowheads="1"/>
            </p:cNvSpPr>
            <p:nvPr/>
          </p:nvSpPr>
          <p:spPr bwMode="auto">
            <a:xfrm>
              <a:off x="6603715" y="4632964"/>
              <a:ext cx="1852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Font typeface="Arial" charset="0"/>
                <a:buNone/>
              </a:pPr>
              <a:r>
                <a:rPr lang="en-GB" altLang="en-US" sz="2000" b="1">
                  <a:latin typeface="Twinkl SemiBold" pitchFamily="2" charset="0"/>
                  <a:ea typeface="Sassoon Infant Rg" pitchFamily="50" charset="0"/>
                  <a:cs typeface="Twinkl" pitchFamily="2" charset="0"/>
                </a:rPr>
                <a:t>4 hundredths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V="1">
              <a:off x="5903810" y="3918322"/>
              <a:ext cx="115882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7304088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4</a:t>
            </a:r>
          </a:p>
        </p:txBody>
      </p: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628650" y="1568450"/>
            <a:ext cx="7902575" cy="4641850"/>
            <a:chOff x="628650" y="1568450"/>
            <a:chExt cx="7902575" cy="4641850"/>
          </a:xfrm>
        </p:grpSpPr>
        <p:sp>
          <p:nvSpPr>
            <p:cNvPr id="24" name="Rectangle 23"/>
            <p:cNvSpPr/>
            <p:nvPr/>
          </p:nvSpPr>
          <p:spPr>
            <a:xfrm>
              <a:off x="628650" y="1568450"/>
              <a:ext cx="7902575" cy="464185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25" name="Rectangle 1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992152" y="1979719"/>
              <a:ext cx="7135813" cy="423962"/>
            </a:xfrm>
            <a:prstGeom prst="rect">
              <a:avLst/>
            </a:prstGeom>
            <a:blipFill rotWithShape="0">
              <a:blip r:embed="rId6"/>
              <a:stretch>
                <a:fillRect t="-11594" b="-17391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r>
                <a:rPr lang="en-GB">
                  <a:noFill/>
                </a:rPr>
                <a:t> </a:t>
              </a:r>
            </a:p>
          </p:txBody>
        </p:sp>
        <p:grpSp>
          <p:nvGrpSpPr>
            <p:cNvPr id="21543" name="Group 8"/>
            <p:cNvGrpSpPr>
              <a:grpSpLocks/>
            </p:cNvGrpSpPr>
            <p:nvPr/>
          </p:nvGrpSpPr>
          <p:grpSpPr bwMode="auto">
            <a:xfrm>
              <a:off x="847725" y="2808659"/>
              <a:ext cx="7431088" cy="1335088"/>
              <a:chOff x="848498" y="2254589"/>
              <a:chExt cx="7430530" cy="1335431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848498" y="2254218"/>
                <a:ext cx="7430530" cy="13354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1546" name="Picture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" t="11867" r="2342" b="64049"/>
              <a:stretch>
                <a:fillRect/>
              </a:stretch>
            </p:blipFill>
            <p:spPr bwMode="auto">
              <a:xfrm>
                <a:off x="864973" y="2254589"/>
                <a:ext cx="7397578" cy="1321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7" name="Oval 26"/>
            <p:cNvSpPr/>
            <p:nvPr/>
          </p:nvSpPr>
          <p:spPr>
            <a:xfrm>
              <a:off x="5219700" y="3586163"/>
              <a:ext cx="147638" cy="149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en-GB" sz="2800" b="1" dirty="0"/>
            </a:p>
          </p:txBody>
        </p:sp>
      </p:grpSp>
      <p:sp>
        <p:nvSpPr>
          <p:cNvPr id="30" name="Rectangle 1"/>
          <p:cNvSpPr>
            <a:spLocks noChangeArrowheads="1"/>
          </p:cNvSpPr>
          <p:nvPr/>
        </p:nvSpPr>
        <p:spPr bwMode="auto">
          <a:xfrm>
            <a:off x="4325938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sp>
        <p:nvSpPr>
          <p:cNvPr id="31" name="Rectangle 1"/>
          <p:cNvSpPr>
            <a:spLocks noChangeArrowheads="1"/>
          </p:cNvSpPr>
          <p:nvPr/>
        </p:nvSpPr>
        <p:spPr bwMode="auto">
          <a:xfrm>
            <a:off x="5807075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367213" y="3917950"/>
            <a:ext cx="4089400" cy="1084263"/>
            <a:chOff x="4367176" y="3918322"/>
            <a:chExt cx="4089225" cy="1083974"/>
          </a:xfrm>
        </p:grpSpPr>
        <p:cxnSp>
          <p:nvCxnSpPr>
            <p:cNvPr id="33" name="Straight Arrow Connector 32"/>
            <p:cNvCxnSpPr/>
            <p:nvPr/>
          </p:nvCxnSpPr>
          <p:spPr>
            <a:xfrm flipH="1" flipV="1">
              <a:off x="4560843" y="3918322"/>
              <a:ext cx="160330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V="1">
              <a:off x="7529341" y="3918322"/>
              <a:ext cx="0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38" name="Rectangle 1"/>
            <p:cNvSpPr>
              <a:spLocks noChangeArrowheads="1"/>
            </p:cNvSpPr>
            <p:nvPr/>
          </p:nvSpPr>
          <p:spPr bwMode="auto">
            <a:xfrm>
              <a:off x="4367176" y="4626279"/>
              <a:ext cx="1852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Font typeface="Arial" charset="0"/>
                <a:buNone/>
              </a:pPr>
              <a:r>
                <a:rPr lang="en-GB" altLang="en-US" sz="2000" b="1">
                  <a:latin typeface="Twinkl SemiBold" pitchFamily="2" charset="0"/>
                  <a:ea typeface="Sassoon Infant Rg" pitchFamily="50" charset="0"/>
                  <a:cs typeface="Twinkl" pitchFamily="2" charset="0"/>
                </a:rPr>
                <a:t>Place holders</a:t>
              </a:r>
            </a:p>
          </p:txBody>
        </p:sp>
        <p:sp>
          <p:nvSpPr>
            <p:cNvPr id="21539" name="Rectangle 1"/>
            <p:cNvSpPr>
              <a:spLocks noChangeArrowheads="1"/>
            </p:cNvSpPr>
            <p:nvPr/>
          </p:nvSpPr>
          <p:spPr bwMode="auto">
            <a:xfrm>
              <a:off x="6603715" y="4632964"/>
              <a:ext cx="1852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Font typeface="Arial" charset="0"/>
                <a:buNone/>
              </a:pPr>
              <a:r>
                <a:rPr lang="en-GB" altLang="en-US" sz="2000" b="1">
                  <a:latin typeface="Twinkl SemiBold" pitchFamily="2" charset="0"/>
                  <a:ea typeface="Sassoon Infant Rg" pitchFamily="50" charset="0"/>
                  <a:cs typeface="Twinkl" pitchFamily="2" charset="0"/>
                </a:rPr>
                <a:t>2 hundredths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V="1">
              <a:off x="5903810" y="3918322"/>
              <a:ext cx="115882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ectangle 1"/>
          <p:cNvSpPr>
            <a:spLocks noChangeArrowheads="1"/>
          </p:cNvSpPr>
          <p:nvPr/>
        </p:nvSpPr>
        <p:spPr bwMode="auto">
          <a:xfrm>
            <a:off x="7304088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2</a:t>
            </a:r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628650" y="1568450"/>
            <a:ext cx="7902575" cy="4641850"/>
            <a:chOff x="628650" y="1568450"/>
            <a:chExt cx="7902575" cy="4641850"/>
          </a:xfrm>
        </p:grpSpPr>
        <p:sp>
          <p:nvSpPr>
            <p:cNvPr id="43" name="Rectangle 42"/>
            <p:cNvSpPr/>
            <p:nvPr/>
          </p:nvSpPr>
          <p:spPr>
            <a:xfrm>
              <a:off x="628650" y="1568450"/>
              <a:ext cx="7902575" cy="464185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44" name="Rectangle 1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992152" y="1979719"/>
              <a:ext cx="7135813" cy="423962"/>
            </a:xfrm>
            <a:prstGeom prst="rect">
              <a:avLst/>
            </a:prstGeom>
            <a:blipFill rotWithShape="0">
              <a:blip r:embed="rId7"/>
              <a:stretch>
                <a:fillRect t="-11594" b="-17391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r>
                <a:rPr lang="en-GB">
                  <a:noFill/>
                </a:rPr>
                <a:t> </a:t>
              </a:r>
            </a:p>
          </p:txBody>
        </p:sp>
        <p:grpSp>
          <p:nvGrpSpPr>
            <p:cNvPr id="21532" name="Group 8"/>
            <p:cNvGrpSpPr>
              <a:grpSpLocks/>
            </p:cNvGrpSpPr>
            <p:nvPr/>
          </p:nvGrpSpPr>
          <p:grpSpPr bwMode="auto">
            <a:xfrm>
              <a:off x="847725" y="2808659"/>
              <a:ext cx="7431088" cy="1335088"/>
              <a:chOff x="848498" y="2254589"/>
              <a:chExt cx="7430530" cy="1335431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848498" y="2254218"/>
                <a:ext cx="7430530" cy="13354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1535" name="Picture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" t="11867" r="2342" b="64049"/>
              <a:stretch>
                <a:fillRect/>
              </a:stretch>
            </p:blipFill>
            <p:spPr bwMode="auto">
              <a:xfrm>
                <a:off x="864973" y="2254589"/>
                <a:ext cx="7397578" cy="1321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6" name="Oval 45"/>
            <p:cNvSpPr/>
            <p:nvPr/>
          </p:nvSpPr>
          <p:spPr>
            <a:xfrm>
              <a:off x="5219700" y="3586163"/>
              <a:ext cx="147638" cy="149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en-GB" sz="2800" b="1" dirty="0"/>
            </a:p>
          </p:txBody>
        </p:sp>
      </p:grpSp>
      <p:sp>
        <p:nvSpPr>
          <p:cNvPr id="49" name="Rectangle 1"/>
          <p:cNvSpPr>
            <a:spLocks noChangeArrowheads="1"/>
          </p:cNvSpPr>
          <p:nvPr/>
        </p:nvSpPr>
        <p:spPr bwMode="auto">
          <a:xfrm>
            <a:off x="4325938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sp>
        <p:nvSpPr>
          <p:cNvPr id="50" name="Rectangle 1"/>
          <p:cNvSpPr>
            <a:spLocks noChangeArrowheads="1"/>
          </p:cNvSpPr>
          <p:nvPr/>
        </p:nvSpPr>
        <p:spPr bwMode="auto">
          <a:xfrm>
            <a:off x="5807075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grpSp>
        <p:nvGrpSpPr>
          <p:cNvPr id="51" name="Group 50"/>
          <p:cNvGrpSpPr>
            <a:grpSpLocks/>
          </p:cNvGrpSpPr>
          <p:nvPr/>
        </p:nvGrpSpPr>
        <p:grpSpPr bwMode="auto">
          <a:xfrm>
            <a:off x="4367213" y="3917950"/>
            <a:ext cx="4089400" cy="1084263"/>
            <a:chOff x="4367176" y="3918322"/>
            <a:chExt cx="4089225" cy="1083974"/>
          </a:xfrm>
        </p:grpSpPr>
        <p:cxnSp>
          <p:nvCxnSpPr>
            <p:cNvPr id="52" name="Straight Arrow Connector 51"/>
            <p:cNvCxnSpPr/>
            <p:nvPr/>
          </p:nvCxnSpPr>
          <p:spPr>
            <a:xfrm flipH="1" flipV="1">
              <a:off x="4560843" y="3918322"/>
              <a:ext cx="160330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V="1">
              <a:off x="7529341" y="3918322"/>
              <a:ext cx="0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27" name="Rectangle 1"/>
            <p:cNvSpPr>
              <a:spLocks noChangeArrowheads="1"/>
            </p:cNvSpPr>
            <p:nvPr/>
          </p:nvSpPr>
          <p:spPr bwMode="auto">
            <a:xfrm>
              <a:off x="4367176" y="4626279"/>
              <a:ext cx="1852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Font typeface="Arial" charset="0"/>
                <a:buNone/>
              </a:pPr>
              <a:r>
                <a:rPr lang="en-GB" altLang="en-US" sz="2000" b="1">
                  <a:latin typeface="Twinkl SemiBold" pitchFamily="2" charset="0"/>
                  <a:ea typeface="Sassoon Infant Rg" pitchFamily="50" charset="0"/>
                  <a:cs typeface="Twinkl" pitchFamily="2" charset="0"/>
                </a:rPr>
                <a:t>Place holders</a:t>
              </a:r>
            </a:p>
          </p:txBody>
        </p:sp>
        <p:sp>
          <p:nvSpPr>
            <p:cNvPr id="21528" name="Rectangle 1"/>
            <p:cNvSpPr>
              <a:spLocks noChangeArrowheads="1"/>
            </p:cNvSpPr>
            <p:nvPr/>
          </p:nvSpPr>
          <p:spPr bwMode="auto">
            <a:xfrm>
              <a:off x="6603715" y="4632964"/>
              <a:ext cx="1852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  <a:buFont typeface="Arial" charset="0"/>
                <a:buNone/>
              </a:pPr>
              <a:r>
                <a:rPr lang="en-GB" altLang="en-US" sz="2000" b="1">
                  <a:latin typeface="Twinkl SemiBold" pitchFamily="2" charset="0"/>
                  <a:ea typeface="Sassoon Infant Rg" pitchFamily="50" charset="0"/>
                  <a:cs typeface="Twinkl" pitchFamily="2" charset="0"/>
                </a:rPr>
                <a:t>8 hundredths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>
            <a:xfrm flipV="1">
              <a:off x="5903810" y="3918322"/>
              <a:ext cx="115882" cy="5999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Rectangle 1"/>
          <p:cNvSpPr>
            <a:spLocks noChangeArrowheads="1"/>
          </p:cNvSpPr>
          <p:nvPr/>
        </p:nvSpPr>
        <p:spPr bwMode="auto">
          <a:xfrm>
            <a:off x="7304088" y="3333750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8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454650" y="2909888"/>
            <a:ext cx="1290638" cy="24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tenths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835775" y="2909888"/>
            <a:ext cx="1289050" cy="24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hundredths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/>
      <p:bldP spid="18" grpId="0"/>
      <p:bldP spid="30" grpId="0"/>
      <p:bldP spid="31" grpId="0"/>
      <p:bldP spid="41" grpId="0"/>
      <p:bldP spid="49" grpId="0"/>
      <p:bldP spid="50" grpId="0"/>
      <p:bldP spid="5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558800" y="1898650"/>
            <a:ext cx="7856538" cy="4211638"/>
          </a:xfrm>
          <a:prstGeom prst="rect">
            <a:avLst/>
          </a:prstGeom>
          <a:solidFill>
            <a:srgbClr val="FAD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308350" y="3576638"/>
          <a:ext cx="2359030" cy="235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</a:tblGrid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1785938" y="682625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Fractions to Decimals</a:t>
            </a:r>
          </a:p>
        </p:txBody>
      </p:sp>
      <p:pic>
        <p:nvPicPr>
          <p:cNvPr id="22655" name="Pai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92152" y="1382621"/>
            <a:ext cx="7135813" cy="423962"/>
          </a:xfrm>
          <a:prstGeom prst="rect">
            <a:avLst/>
          </a:prstGeom>
          <a:blipFill rotWithShape="0">
            <a:blip r:embed="rId4"/>
            <a:stretch>
              <a:fillRect t="-11594" b="-1739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grpSp>
        <p:nvGrpSpPr>
          <p:cNvPr id="22657" name="Group 2"/>
          <p:cNvGrpSpPr>
            <a:grpSpLocks/>
          </p:cNvGrpSpPr>
          <p:nvPr/>
        </p:nvGrpSpPr>
        <p:grpSpPr bwMode="auto">
          <a:xfrm>
            <a:off x="847725" y="2065338"/>
            <a:ext cx="7431088" cy="1335087"/>
            <a:chOff x="847725" y="2808659"/>
            <a:chExt cx="7431088" cy="1335088"/>
          </a:xfrm>
        </p:grpSpPr>
        <p:grpSp>
          <p:nvGrpSpPr>
            <p:cNvPr id="22664" name="Group 8"/>
            <p:cNvGrpSpPr>
              <a:grpSpLocks/>
            </p:cNvGrpSpPr>
            <p:nvPr/>
          </p:nvGrpSpPr>
          <p:grpSpPr bwMode="auto">
            <a:xfrm>
              <a:off x="847725" y="2808659"/>
              <a:ext cx="7431088" cy="1335088"/>
              <a:chOff x="848498" y="2254589"/>
              <a:chExt cx="7430530" cy="1335431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848498" y="2254589"/>
                <a:ext cx="7430530" cy="13354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2667" name="Picture 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" t="11867" r="2342" b="64049"/>
              <a:stretch>
                <a:fillRect/>
              </a:stretch>
            </p:blipFill>
            <p:spPr bwMode="auto">
              <a:xfrm>
                <a:off x="864973" y="2254589"/>
                <a:ext cx="7397578" cy="1321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" name="Oval 19"/>
            <p:cNvSpPr/>
            <p:nvPr/>
          </p:nvSpPr>
          <p:spPr>
            <a:xfrm>
              <a:off x="5219700" y="3584947"/>
              <a:ext cx="147638" cy="149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en-GB" sz="2800" b="1" dirty="0"/>
            </a:p>
          </p:txBody>
        </p:sp>
      </p:grp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4351338" y="2598738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5830888" y="2598738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1</a:t>
            </a: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7104063" y="2598738"/>
            <a:ext cx="777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10</a:t>
            </a:r>
          </a:p>
        </p:txBody>
      </p:sp>
      <p:sp>
        <p:nvSpPr>
          <p:cNvPr id="4" name="Oval 3"/>
          <p:cNvSpPr/>
          <p:nvPr/>
        </p:nvSpPr>
        <p:spPr>
          <a:xfrm>
            <a:off x="3268663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454650" y="2176463"/>
            <a:ext cx="1290638" cy="24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tenths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35775" y="2176463"/>
            <a:ext cx="1289050" cy="246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hundredths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22222E-6 L -0.15451 2.22222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5" grpId="1"/>
      <p:bldP spid="25" grpId="2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558800" y="1898650"/>
            <a:ext cx="7856538" cy="4211638"/>
          </a:xfrm>
          <a:prstGeom prst="rect">
            <a:avLst/>
          </a:prstGeom>
          <a:solidFill>
            <a:srgbClr val="FAD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308350" y="3576638"/>
          <a:ext cx="2359030" cy="235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</a:tblGrid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1785938" y="682625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Fractions to Decimals</a:t>
            </a:r>
          </a:p>
        </p:txBody>
      </p:sp>
      <p:pic>
        <p:nvPicPr>
          <p:cNvPr id="23679" name="Pai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92152" y="1382621"/>
            <a:ext cx="7135813" cy="423962"/>
          </a:xfrm>
          <a:prstGeom prst="rect">
            <a:avLst/>
          </a:prstGeom>
          <a:blipFill rotWithShape="0">
            <a:blip r:embed="rId4"/>
            <a:stretch>
              <a:fillRect t="-11594" b="-1739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grpSp>
        <p:nvGrpSpPr>
          <p:cNvPr id="23681" name="Group 2"/>
          <p:cNvGrpSpPr>
            <a:grpSpLocks/>
          </p:cNvGrpSpPr>
          <p:nvPr/>
        </p:nvGrpSpPr>
        <p:grpSpPr bwMode="auto">
          <a:xfrm>
            <a:off x="847725" y="2065338"/>
            <a:ext cx="7431088" cy="1335087"/>
            <a:chOff x="847725" y="2808659"/>
            <a:chExt cx="7431088" cy="1335088"/>
          </a:xfrm>
        </p:grpSpPr>
        <p:grpSp>
          <p:nvGrpSpPr>
            <p:cNvPr id="23690" name="Group 8"/>
            <p:cNvGrpSpPr>
              <a:grpSpLocks/>
            </p:cNvGrpSpPr>
            <p:nvPr/>
          </p:nvGrpSpPr>
          <p:grpSpPr bwMode="auto">
            <a:xfrm>
              <a:off x="847725" y="2808659"/>
              <a:ext cx="7431088" cy="1335088"/>
              <a:chOff x="848498" y="2254589"/>
              <a:chExt cx="7430530" cy="1335431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848498" y="2254589"/>
                <a:ext cx="7430530" cy="13354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3693" name="Picture 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" t="11867" r="2342" b="64049"/>
              <a:stretch>
                <a:fillRect/>
              </a:stretch>
            </p:blipFill>
            <p:spPr bwMode="auto">
              <a:xfrm>
                <a:off x="864973" y="2254589"/>
                <a:ext cx="7397578" cy="1321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" name="Oval 19"/>
            <p:cNvSpPr/>
            <p:nvPr/>
          </p:nvSpPr>
          <p:spPr>
            <a:xfrm>
              <a:off x="5219700" y="3584947"/>
              <a:ext cx="147638" cy="149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en-GB" sz="2800" b="1" dirty="0"/>
            </a:p>
          </p:txBody>
        </p:sp>
      </p:grp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4351338" y="2598738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5830888" y="2598738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3</a:t>
            </a: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7104063" y="2598738"/>
            <a:ext cx="777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30</a:t>
            </a:r>
          </a:p>
        </p:txBody>
      </p:sp>
      <p:sp>
        <p:nvSpPr>
          <p:cNvPr id="4" name="Oval 3"/>
          <p:cNvSpPr/>
          <p:nvPr/>
        </p:nvSpPr>
        <p:spPr>
          <a:xfrm>
            <a:off x="3268663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3503613" y="3495675"/>
            <a:ext cx="306387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3738563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5400675" y="2178050"/>
            <a:ext cx="1290638" cy="24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tenths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35775" y="2178050"/>
            <a:ext cx="1289050" cy="24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hundredths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22222E-6 L -0.15451 2.22222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5" grpId="1"/>
      <p:bldP spid="25" grpId="2"/>
      <p:bldP spid="4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558800" y="1898650"/>
            <a:ext cx="7856538" cy="4211638"/>
          </a:xfrm>
          <a:prstGeom prst="rect">
            <a:avLst/>
          </a:prstGeom>
          <a:solidFill>
            <a:srgbClr val="FAD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308350" y="3576638"/>
          <a:ext cx="2359030" cy="235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</a:tblGrid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1785938" y="682625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Fractions to Decimals</a:t>
            </a:r>
          </a:p>
        </p:txBody>
      </p:sp>
      <p:pic>
        <p:nvPicPr>
          <p:cNvPr id="24703" name="Pai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92152" y="1382621"/>
            <a:ext cx="7135813" cy="423962"/>
          </a:xfrm>
          <a:prstGeom prst="rect">
            <a:avLst/>
          </a:prstGeom>
          <a:blipFill rotWithShape="0">
            <a:blip r:embed="rId4"/>
            <a:stretch>
              <a:fillRect t="-11594" b="-1739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grpSp>
        <p:nvGrpSpPr>
          <p:cNvPr id="24705" name="Group 2"/>
          <p:cNvGrpSpPr>
            <a:grpSpLocks/>
          </p:cNvGrpSpPr>
          <p:nvPr/>
        </p:nvGrpSpPr>
        <p:grpSpPr bwMode="auto">
          <a:xfrm>
            <a:off x="847725" y="2065338"/>
            <a:ext cx="7431088" cy="1335087"/>
            <a:chOff x="847725" y="2808659"/>
            <a:chExt cx="7431088" cy="1335088"/>
          </a:xfrm>
        </p:grpSpPr>
        <p:grpSp>
          <p:nvGrpSpPr>
            <p:cNvPr id="24720" name="Group 8"/>
            <p:cNvGrpSpPr>
              <a:grpSpLocks/>
            </p:cNvGrpSpPr>
            <p:nvPr/>
          </p:nvGrpSpPr>
          <p:grpSpPr bwMode="auto">
            <a:xfrm>
              <a:off x="847725" y="2808659"/>
              <a:ext cx="7431088" cy="1335088"/>
              <a:chOff x="848498" y="2254589"/>
              <a:chExt cx="7430530" cy="1335431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848498" y="2254589"/>
                <a:ext cx="7430530" cy="13354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4723" name="Picture 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" t="11867" r="2342" b="64049"/>
              <a:stretch>
                <a:fillRect/>
              </a:stretch>
            </p:blipFill>
            <p:spPr bwMode="auto">
              <a:xfrm>
                <a:off x="864973" y="2254589"/>
                <a:ext cx="7397578" cy="1321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" name="Oval 19"/>
            <p:cNvSpPr/>
            <p:nvPr/>
          </p:nvSpPr>
          <p:spPr>
            <a:xfrm>
              <a:off x="5219700" y="3584947"/>
              <a:ext cx="147638" cy="149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en-GB" sz="2800" b="1" dirty="0"/>
            </a:p>
          </p:txBody>
        </p:sp>
      </p:grp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4351338" y="2598738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5830888" y="2598738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9</a:t>
            </a: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7104063" y="2598738"/>
            <a:ext cx="777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90</a:t>
            </a:r>
          </a:p>
        </p:txBody>
      </p:sp>
      <p:sp>
        <p:nvSpPr>
          <p:cNvPr id="4" name="Oval 3"/>
          <p:cNvSpPr/>
          <p:nvPr/>
        </p:nvSpPr>
        <p:spPr>
          <a:xfrm>
            <a:off x="3268663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3505200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3741738" y="3495675"/>
            <a:ext cx="306387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3976688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4213225" y="3479800"/>
            <a:ext cx="307975" cy="25495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4449763" y="3479800"/>
            <a:ext cx="307975" cy="25495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4686300" y="3479800"/>
            <a:ext cx="306388" cy="25495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4921250" y="3479800"/>
            <a:ext cx="307975" cy="25495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5157788" y="3479800"/>
            <a:ext cx="307975" cy="25495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5400675" y="2178050"/>
            <a:ext cx="1290638" cy="24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tenths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835775" y="2178050"/>
            <a:ext cx="1289050" cy="24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hundredths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22222E-6 L -0.15451 2.22222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5" grpId="1"/>
      <p:bldP spid="25" grpId="2"/>
      <p:bldP spid="4" grpId="0" animBg="1"/>
      <p:bldP spid="16" grpId="0" animBg="1"/>
      <p:bldP spid="17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558800" y="1898650"/>
            <a:ext cx="7856538" cy="4211638"/>
          </a:xfrm>
          <a:prstGeom prst="rect">
            <a:avLst/>
          </a:prstGeom>
          <a:solidFill>
            <a:srgbClr val="FAD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308350" y="3576638"/>
          <a:ext cx="2359030" cy="235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</a:tblGrid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1785938" y="682625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Fractions to Decimals</a:t>
            </a:r>
          </a:p>
        </p:txBody>
      </p:sp>
      <p:pic>
        <p:nvPicPr>
          <p:cNvPr id="25727" name="Pai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92152" y="1382621"/>
            <a:ext cx="7135813" cy="423962"/>
          </a:xfrm>
          <a:prstGeom prst="rect">
            <a:avLst/>
          </a:prstGeom>
          <a:blipFill rotWithShape="0">
            <a:blip r:embed="rId4"/>
            <a:stretch>
              <a:fillRect t="-11594" b="-1739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grpSp>
        <p:nvGrpSpPr>
          <p:cNvPr id="25729" name="Group 2"/>
          <p:cNvGrpSpPr>
            <a:grpSpLocks/>
          </p:cNvGrpSpPr>
          <p:nvPr/>
        </p:nvGrpSpPr>
        <p:grpSpPr bwMode="auto">
          <a:xfrm>
            <a:off x="847725" y="2065338"/>
            <a:ext cx="7431088" cy="1335087"/>
            <a:chOff x="847725" y="2808659"/>
            <a:chExt cx="7431088" cy="1335088"/>
          </a:xfrm>
        </p:grpSpPr>
        <p:grpSp>
          <p:nvGrpSpPr>
            <p:cNvPr id="25741" name="Group 8"/>
            <p:cNvGrpSpPr>
              <a:grpSpLocks/>
            </p:cNvGrpSpPr>
            <p:nvPr/>
          </p:nvGrpSpPr>
          <p:grpSpPr bwMode="auto">
            <a:xfrm>
              <a:off x="847725" y="2808659"/>
              <a:ext cx="7431088" cy="1335088"/>
              <a:chOff x="848498" y="2254589"/>
              <a:chExt cx="7430530" cy="1335431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848498" y="2254589"/>
                <a:ext cx="7430530" cy="13354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5744" name="Picture 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" t="11867" r="2342" b="64049"/>
              <a:stretch>
                <a:fillRect/>
              </a:stretch>
            </p:blipFill>
            <p:spPr bwMode="auto">
              <a:xfrm>
                <a:off x="864973" y="2254589"/>
                <a:ext cx="7397578" cy="1321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" name="Oval 19"/>
            <p:cNvSpPr/>
            <p:nvPr/>
          </p:nvSpPr>
          <p:spPr>
            <a:xfrm>
              <a:off x="5219700" y="3584947"/>
              <a:ext cx="147638" cy="149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en-GB" sz="2800" b="1" dirty="0"/>
            </a:p>
          </p:txBody>
        </p:sp>
      </p:grp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4351338" y="2598738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5830888" y="2598738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6</a:t>
            </a: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7104063" y="2598738"/>
            <a:ext cx="777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60</a:t>
            </a:r>
          </a:p>
        </p:txBody>
      </p:sp>
      <p:sp>
        <p:nvSpPr>
          <p:cNvPr id="4" name="Oval 3"/>
          <p:cNvSpPr/>
          <p:nvPr/>
        </p:nvSpPr>
        <p:spPr>
          <a:xfrm>
            <a:off x="3268663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3505200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3741738" y="3495675"/>
            <a:ext cx="306387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3976688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4213225" y="3479800"/>
            <a:ext cx="307975" cy="25495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4449763" y="3479800"/>
            <a:ext cx="307975" cy="25495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5400675" y="2178050"/>
            <a:ext cx="1290638" cy="24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tenths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35775" y="2178050"/>
            <a:ext cx="1289050" cy="24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hundredths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22222E-6 L -0.15451 2.22222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5" grpId="1"/>
      <p:bldP spid="25" grpId="2"/>
      <p:bldP spid="4" grpId="0" animBg="1"/>
      <p:bldP spid="16" grpId="0" animBg="1"/>
      <p:bldP spid="17" grpId="0" animBg="1"/>
      <p:bldP spid="26" grpId="0" animBg="1"/>
      <p:bldP spid="27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558800" y="1898650"/>
            <a:ext cx="7856538" cy="4211638"/>
          </a:xfrm>
          <a:prstGeom prst="rect">
            <a:avLst/>
          </a:prstGeom>
          <a:solidFill>
            <a:srgbClr val="FAD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308350" y="3576638"/>
          <a:ext cx="2359030" cy="235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</a:tblGrid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1785938" y="682625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Fractions to Decimals</a:t>
            </a:r>
          </a:p>
        </p:txBody>
      </p:sp>
      <p:pic>
        <p:nvPicPr>
          <p:cNvPr id="26751" name="Pai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92152" y="1382621"/>
            <a:ext cx="7135813" cy="423962"/>
          </a:xfrm>
          <a:prstGeom prst="rect">
            <a:avLst/>
          </a:prstGeom>
          <a:blipFill rotWithShape="0">
            <a:blip r:embed="rId4"/>
            <a:stretch>
              <a:fillRect t="-11594" b="-1739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grpSp>
        <p:nvGrpSpPr>
          <p:cNvPr id="26753" name="Group 2"/>
          <p:cNvGrpSpPr>
            <a:grpSpLocks/>
          </p:cNvGrpSpPr>
          <p:nvPr/>
        </p:nvGrpSpPr>
        <p:grpSpPr bwMode="auto">
          <a:xfrm>
            <a:off x="847725" y="2065338"/>
            <a:ext cx="7431088" cy="1335087"/>
            <a:chOff x="847725" y="2808659"/>
            <a:chExt cx="7431088" cy="1335088"/>
          </a:xfrm>
        </p:grpSpPr>
        <p:grpSp>
          <p:nvGrpSpPr>
            <p:cNvPr id="26761" name="Group 8"/>
            <p:cNvGrpSpPr>
              <a:grpSpLocks/>
            </p:cNvGrpSpPr>
            <p:nvPr/>
          </p:nvGrpSpPr>
          <p:grpSpPr bwMode="auto">
            <a:xfrm>
              <a:off x="847725" y="2808659"/>
              <a:ext cx="7431088" cy="1335088"/>
              <a:chOff x="848498" y="2254589"/>
              <a:chExt cx="7430530" cy="1335431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848498" y="2254589"/>
                <a:ext cx="7430530" cy="13354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6764" name="Picture 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" t="11867" r="2342" b="64049"/>
              <a:stretch>
                <a:fillRect/>
              </a:stretch>
            </p:blipFill>
            <p:spPr bwMode="auto">
              <a:xfrm>
                <a:off x="864973" y="2254589"/>
                <a:ext cx="7397578" cy="1321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" name="Oval 19"/>
            <p:cNvSpPr/>
            <p:nvPr/>
          </p:nvSpPr>
          <p:spPr>
            <a:xfrm>
              <a:off x="5219700" y="3584947"/>
              <a:ext cx="147638" cy="149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en-GB" sz="2800" b="1" dirty="0"/>
            </a:p>
          </p:txBody>
        </p:sp>
      </p:grp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4351338" y="2598738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6997700" y="2598738"/>
            <a:ext cx="777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2</a:t>
            </a:r>
          </a:p>
        </p:txBody>
      </p:sp>
      <p:sp>
        <p:nvSpPr>
          <p:cNvPr id="4" name="Oval 3"/>
          <p:cNvSpPr/>
          <p:nvPr/>
        </p:nvSpPr>
        <p:spPr>
          <a:xfrm>
            <a:off x="3268663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3505200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7224713" y="2598738"/>
            <a:ext cx="776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00675" y="2178050"/>
            <a:ext cx="1290638" cy="24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tenths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35775" y="2178050"/>
            <a:ext cx="1289050" cy="24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hundredths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L -0.15104 2.22222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22222E-6 L -0.01268 -0.0004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5" grpId="1"/>
      <p:bldP spid="4" grpId="0" animBg="1"/>
      <p:bldP spid="16" grpId="0" animBg="1"/>
      <p:bldP spid="32" grpId="0"/>
      <p:bldP spid="3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558800" y="1898650"/>
            <a:ext cx="7856538" cy="4211638"/>
          </a:xfrm>
          <a:prstGeom prst="rect">
            <a:avLst/>
          </a:prstGeom>
          <a:solidFill>
            <a:srgbClr val="FAD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308350" y="3576638"/>
          <a:ext cx="2359030" cy="235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</a:tblGrid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1785938" y="682625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Fractions to Decimals</a:t>
            </a:r>
          </a:p>
        </p:txBody>
      </p:sp>
      <p:pic>
        <p:nvPicPr>
          <p:cNvPr id="27775" name="Pai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92152" y="1382621"/>
            <a:ext cx="7135813" cy="423962"/>
          </a:xfrm>
          <a:prstGeom prst="rect">
            <a:avLst/>
          </a:prstGeom>
          <a:blipFill rotWithShape="0">
            <a:blip r:embed="rId4"/>
            <a:stretch>
              <a:fillRect t="-11594" b="-1739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grpSp>
        <p:nvGrpSpPr>
          <p:cNvPr id="27777" name="Group 2"/>
          <p:cNvGrpSpPr>
            <a:grpSpLocks/>
          </p:cNvGrpSpPr>
          <p:nvPr/>
        </p:nvGrpSpPr>
        <p:grpSpPr bwMode="auto">
          <a:xfrm>
            <a:off x="847725" y="2065338"/>
            <a:ext cx="7431088" cy="1335087"/>
            <a:chOff x="847725" y="2808659"/>
            <a:chExt cx="7431088" cy="1335088"/>
          </a:xfrm>
        </p:grpSpPr>
        <p:grpSp>
          <p:nvGrpSpPr>
            <p:cNvPr id="27787" name="Group 8"/>
            <p:cNvGrpSpPr>
              <a:grpSpLocks/>
            </p:cNvGrpSpPr>
            <p:nvPr/>
          </p:nvGrpSpPr>
          <p:grpSpPr bwMode="auto">
            <a:xfrm>
              <a:off x="847725" y="2808659"/>
              <a:ext cx="7431088" cy="1335088"/>
              <a:chOff x="848498" y="2254589"/>
              <a:chExt cx="7430530" cy="1335431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848498" y="2254589"/>
                <a:ext cx="7430530" cy="13354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7790" name="Picture 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" t="11867" r="2342" b="64049"/>
              <a:stretch>
                <a:fillRect/>
              </a:stretch>
            </p:blipFill>
            <p:spPr bwMode="auto">
              <a:xfrm>
                <a:off x="864973" y="2254589"/>
                <a:ext cx="7397578" cy="1321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" name="Oval 19"/>
            <p:cNvSpPr/>
            <p:nvPr/>
          </p:nvSpPr>
          <p:spPr>
            <a:xfrm>
              <a:off x="5219700" y="3584947"/>
              <a:ext cx="147638" cy="149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en-GB" sz="2800" b="1" dirty="0"/>
            </a:p>
          </p:txBody>
        </p:sp>
      </p:grp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4351338" y="2598738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6997700" y="2598738"/>
            <a:ext cx="777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4</a:t>
            </a:r>
          </a:p>
        </p:txBody>
      </p:sp>
      <p:sp>
        <p:nvSpPr>
          <p:cNvPr id="4" name="Oval 3"/>
          <p:cNvSpPr/>
          <p:nvPr/>
        </p:nvSpPr>
        <p:spPr>
          <a:xfrm>
            <a:off x="3268663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3505200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3741738" y="3495675"/>
            <a:ext cx="306387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3976688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7224713" y="2598738"/>
            <a:ext cx="776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00675" y="2178050"/>
            <a:ext cx="1290638" cy="24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tenths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35775" y="2178050"/>
            <a:ext cx="1289050" cy="24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hundredths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L -0.15104 2.22222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22222E-6 L -0.01268 -0.0004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5" grpId="1"/>
      <p:bldP spid="4" grpId="0" animBg="1"/>
      <p:bldP spid="16" grpId="0" animBg="1"/>
      <p:bldP spid="17" grpId="0" animBg="1"/>
      <p:bldP spid="26" grpId="0" animBg="1"/>
      <p:bldP spid="32" grpId="0"/>
      <p:bldP spid="3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558800" y="1898650"/>
            <a:ext cx="7856538" cy="4211638"/>
          </a:xfrm>
          <a:prstGeom prst="rect">
            <a:avLst/>
          </a:prstGeom>
          <a:solidFill>
            <a:srgbClr val="FAD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308350" y="3576638"/>
          <a:ext cx="2359030" cy="235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</a:tblGrid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1785938" y="682625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Fractions to Decimals</a:t>
            </a:r>
          </a:p>
        </p:txBody>
      </p:sp>
      <p:pic>
        <p:nvPicPr>
          <p:cNvPr id="28799" name="Pai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92152" y="1382621"/>
            <a:ext cx="7135813" cy="423962"/>
          </a:xfrm>
          <a:prstGeom prst="rect">
            <a:avLst/>
          </a:prstGeom>
          <a:blipFill rotWithShape="0">
            <a:blip r:embed="rId4"/>
            <a:stretch>
              <a:fillRect t="-11594" b="-1739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grpSp>
        <p:nvGrpSpPr>
          <p:cNvPr id="28801" name="Group 2"/>
          <p:cNvGrpSpPr>
            <a:grpSpLocks/>
          </p:cNvGrpSpPr>
          <p:nvPr/>
        </p:nvGrpSpPr>
        <p:grpSpPr bwMode="auto">
          <a:xfrm>
            <a:off x="847725" y="2065338"/>
            <a:ext cx="7431088" cy="1335087"/>
            <a:chOff x="847725" y="2808659"/>
            <a:chExt cx="7431088" cy="1335088"/>
          </a:xfrm>
        </p:grpSpPr>
        <p:grpSp>
          <p:nvGrpSpPr>
            <p:cNvPr id="28814" name="Group 8"/>
            <p:cNvGrpSpPr>
              <a:grpSpLocks/>
            </p:cNvGrpSpPr>
            <p:nvPr/>
          </p:nvGrpSpPr>
          <p:grpSpPr bwMode="auto">
            <a:xfrm>
              <a:off x="847725" y="2808659"/>
              <a:ext cx="7431088" cy="1335088"/>
              <a:chOff x="848498" y="2254589"/>
              <a:chExt cx="7430530" cy="1335431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848498" y="2254589"/>
                <a:ext cx="7430530" cy="13354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8817" name="Picture 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" t="11867" r="2342" b="64049"/>
              <a:stretch>
                <a:fillRect/>
              </a:stretch>
            </p:blipFill>
            <p:spPr bwMode="auto">
              <a:xfrm>
                <a:off x="864973" y="2254589"/>
                <a:ext cx="7397578" cy="1321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" name="Oval 19"/>
            <p:cNvSpPr/>
            <p:nvPr/>
          </p:nvSpPr>
          <p:spPr>
            <a:xfrm>
              <a:off x="5219700" y="3584947"/>
              <a:ext cx="147638" cy="149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en-GB" sz="2800" b="1" dirty="0"/>
            </a:p>
          </p:txBody>
        </p:sp>
      </p:grp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4351338" y="2598738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6997700" y="2598738"/>
            <a:ext cx="777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7</a:t>
            </a:r>
          </a:p>
        </p:txBody>
      </p:sp>
      <p:sp>
        <p:nvSpPr>
          <p:cNvPr id="4" name="Oval 3"/>
          <p:cNvSpPr/>
          <p:nvPr/>
        </p:nvSpPr>
        <p:spPr>
          <a:xfrm>
            <a:off x="3268663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3505200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3741738" y="3495675"/>
            <a:ext cx="306387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3976688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4213225" y="3479800"/>
            <a:ext cx="307975" cy="25495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4449763" y="3479800"/>
            <a:ext cx="307975" cy="25495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4686300" y="3479800"/>
            <a:ext cx="306388" cy="25495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7224713" y="2598738"/>
            <a:ext cx="776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00675" y="2178050"/>
            <a:ext cx="1290638" cy="24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tenths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835775" y="2178050"/>
            <a:ext cx="1289050" cy="24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hundredths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L -0.15104 2.22222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22222E-6 L -0.01268 -0.0004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5" grpId="1"/>
      <p:bldP spid="4" grpId="0" animBg="1"/>
      <p:bldP spid="16" grpId="0" animBg="1"/>
      <p:bldP spid="17" grpId="0" animBg="1"/>
      <p:bldP spid="26" grpId="0" animBg="1"/>
      <p:bldP spid="27" grpId="0" animBg="1"/>
      <p:bldP spid="28" grpId="0" animBg="1"/>
      <p:bldP spid="29" grpId="0" animBg="1"/>
      <p:bldP spid="32" grpId="0"/>
      <p:bldP spid="3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558800" y="1898650"/>
            <a:ext cx="7856538" cy="4211638"/>
          </a:xfrm>
          <a:prstGeom prst="rect">
            <a:avLst/>
          </a:prstGeom>
          <a:solidFill>
            <a:srgbClr val="FAD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308350" y="3576638"/>
          <a:ext cx="2359030" cy="235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  <a:gridCol w="235903">
                  <a:extLst>
                    <a:ext uri="{9D8B030D-6E8A-4147-A177-3AD203B41FA5}"/>
                  </a:extLst>
                </a:gridCol>
              </a:tblGrid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3590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73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49933" marR="49933" marT="24967" marB="249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1785938" y="682625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Fractions to Decimals</a:t>
            </a:r>
          </a:p>
        </p:txBody>
      </p:sp>
      <p:pic>
        <p:nvPicPr>
          <p:cNvPr id="29823" name="Pai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92152" y="1382621"/>
            <a:ext cx="7135813" cy="423962"/>
          </a:xfrm>
          <a:prstGeom prst="rect">
            <a:avLst/>
          </a:prstGeom>
          <a:blipFill rotWithShape="0">
            <a:blip r:embed="rId4"/>
            <a:stretch>
              <a:fillRect t="-11594" b="-1739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grpSp>
        <p:nvGrpSpPr>
          <p:cNvPr id="29825" name="Group 2"/>
          <p:cNvGrpSpPr>
            <a:grpSpLocks/>
          </p:cNvGrpSpPr>
          <p:nvPr/>
        </p:nvGrpSpPr>
        <p:grpSpPr bwMode="auto">
          <a:xfrm>
            <a:off x="847725" y="2065338"/>
            <a:ext cx="7431088" cy="1335087"/>
            <a:chOff x="847725" y="2808659"/>
            <a:chExt cx="7431088" cy="1335088"/>
          </a:xfrm>
        </p:grpSpPr>
        <p:grpSp>
          <p:nvGrpSpPr>
            <p:cNvPr id="29840" name="Group 8"/>
            <p:cNvGrpSpPr>
              <a:grpSpLocks/>
            </p:cNvGrpSpPr>
            <p:nvPr/>
          </p:nvGrpSpPr>
          <p:grpSpPr bwMode="auto">
            <a:xfrm>
              <a:off x="847725" y="2808659"/>
              <a:ext cx="7431088" cy="1335088"/>
              <a:chOff x="848498" y="2254589"/>
              <a:chExt cx="7430530" cy="1335431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848498" y="2254589"/>
                <a:ext cx="7430530" cy="13354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29843" name="Picture 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" t="11867" r="2342" b="64049"/>
              <a:stretch>
                <a:fillRect/>
              </a:stretch>
            </p:blipFill>
            <p:spPr bwMode="auto">
              <a:xfrm>
                <a:off x="864973" y="2254589"/>
                <a:ext cx="7397578" cy="1321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" name="Oval 19"/>
            <p:cNvSpPr/>
            <p:nvPr/>
          </p:nvSpPr>
          <p:spPr>
            <a:xfrm>
              <a:off x="5219700" y="3584947"/>
              <a:ext cx="147638" cy="149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en-GB" sz="2800" b="1" dirty="0"/>
            </a:p>
          </p:txBody>
        </p:sp>
      </p:grp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4351338" y="2598738"/>
            <a:ext cx="44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0</a:t>
            </a: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6997700" y="2598738"/>
            <a:ext cx="777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9</a:t>
            </a:r>
          </a:p>
        </p:txBody>
      </p:sp>
      <p:sp>
        <p:nvSpPr>
          <p:cNvPr id="4" name="Oval 3"/>
          <p:cNvSpPr/>
          <p:nvPr/>
        </p:nvSpPr>
        <p:spPr>
          <a:xfrm>
            <a:off x="3268663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3505200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3741738" y="3495675"/>
            <a:ext cx="306387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3976688" y="3495675"/>
            <a:ext cx="307975" cy="251777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4213225" y="3479800"/>
            <a:ext cx="307975" cy="25495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4449763" y="3479800"/>
            <a:ext cx="307975" cy="25495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4686300" y="3479800"/>
            <a:ext cx="306388" cy="25495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4921250" y="3479800"/>
            <a:ext cx="307975" cy="25495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5157788" y="3479800"/>
            <a:ext cx="307975" cy="25495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7224713" y="2598738"/>
            <a:ext cx="776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en-US" sz="3200" b="1">
                <a:ea typeface="Sassoon Infant Rg" pitchFamily="50" charset="0"/>
                <a:cs typeface="Twinkl" pitchFamily="2" charset="0"/>
              </a:rPr>
              <a:t>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00675" y="2178050"/>
            <a:ext cx="1290638" cy="24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tenths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835775" y="2178050"/>
            <a:ext cx="1289050" cy="24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</a:rPr>
              <a:t>hundredths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L -0.15104 2.22222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22222E-6 L -0.01268 -0.0004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5" grpId="1"/>
      <p:bldP spid="4" grpId="0" animBg="1"/>
      <p:bldP spid="16" grpId="0" animBg="1"/>
      <p:bldP spid="17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>
          <a:xfrm>
            <a:off x="628650" y="1619250"/>
            <a:ext cx="7856538" cy="4610100"/>
          </a:xfrm>
          <a:prstGeom prst="rect">
            <a:avLst/>
          </a:prstGeom>
          <a:solidFill>
            <a:srgbClr val="A7E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5" name="Rectangle 94"/>
          <p:cNvSpPr/>
          <p:nvPr/>
        </p:nvSpPr>
        <p:spPr>
          <a:xfrm>
            <a:off x="1800225" y="696913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Pairs</a:t>
            </a:r>
          </a:p>
        </p:txBody>
      </p:sp>
      <p:pic>
        <p:nvPicPr>
          <p:cNvPr id="30724" name="Group Work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4629" t="17361" r="73373" b="67546"/>
          <a:stretch/>
        </p:blipFill>
        <p:spPr>
          <a:xfrm rot="21443468">
            <a:off x="1301750" y="1965325"/>
            <a:ext cx="1676400" cy="1625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27657" t="65527" r="50345" b="19380"/>
          <a:stretch/>
        </p:blipFill>
        <p:spPr>
          <a:xfrm>
            <a:off x="3349625" y="2663825"/>
            <a:ext cx="1676400" cy="1625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73220" t="17361" r="4782" b="67546"/>
          <a:stretch/>
        </p:blipFill>
        <p:spPr>
          <a:xfrm rot="478568">
            <a:off x="5738813" y="4154488"/>
            <a:ext cx="1676400" cy="162718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4629" t="49360" r="73373" b="35547"/>
          <a:stretch/>
        </p:blipFill>
        <p:spPr>
          <a:xfrm>
            <a:off x="6072188" y="2001838"/>
            <a:ext cx="1674812" cy="162718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50433" t="65451" r="27569" b="19456"/>
          <a:stretch/>
        </p:blipFill>
        <p:spPr>
          <a:xfrm rot="21154143">
            <a:off x="2057400" y="4035425"/>
            <a:ext cx="1676400" cy="1625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>
          <a:xfrm>
            <a:off x="628650" y="1776413"/>
            <a:ext cx="7856538" cy="4452937"/>
          </a:xfrm>
          <a:prstGeom prst="rect">
            <a:avLst/>
          </a:prstGeom>
          <a:solidFill>
            <a:srgbClr val="A7E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5" name="Rectangle 94"/>
          <p:cNvSpPr/>
          <p:nvPr/>
        </p:nvSpPr>
        <p:spPr>
          <a:xfrm>
            <a:off x="1800225" y="696913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Match It</a:t>
            </a:r>
          </a:p>
        </p:txBody>
      </p:sp>
      <p:pic>
        <p:nvPicPr>
          <p:cNvPr id="31748" name="Individual Work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800225" y="1906384"/>
          <a:ext cx="6183066" cy="418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533">
                  <a:extLst>
                    <a:ext uri="{9D8B030D-6E8A-4147-A177-3AD203B41FA5}"/>
                  </a:extLst>
                </a:gridCol>
                <a:gridCol w="3091533">
                  <a:extLst>
                    <a:ext uri="{9D8B030D-6E8A-4147-A177-3AD203B41FA5}"/>
                  </a:extLst>
                </a:gridCol>
              </a:tblGrid>
              <a:tr h="523529"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rgbClr val="1C1C1C"/>
                          </a:solidFill>
                          <a:latin typeface="+mj-lt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0">
                      <a:blip r:embed="rId4"/>
                      <a:stretch>
                        <a:fillRect l="-100197" t="-4651" b="-700000"/>
                      </a:stretch>
                    </a:blipFill>
                  </a:tcPr>
                </a:tc>
                <a:extLst>
                  <a:ext uri="{0D108BD9-81ED-4DB2-BD59-A6C34878D82A}"/>
                </a:extLst>
              </a:tr>
              <a:tr h="523529"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rgbClr val="1C1C1C"/>
                          </a:solidFill>
                          <a:latin typeface="+mj-lt"/>
                        </a:rPr>
                        <a:t>0.8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0">
                      <a:blip r:embed="rId4"/>
                      <a:stretch>
                        <a:fillRect l="-100197" t="-104651" b="-600000"/>
                      </a:stretch>
                    </a:blipFill>
                  </a:tcPr>
                </a:tc>
                <a:extLst>
                  <a:ext uri="{0D108BD9-81ED-4DB2-BD59-A6C34878D82A}"/>
                </a:extLst>
              </a:tr>
              <a:tr h="523529"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rgbClr val="1C1C1C"/>
                          </a:solidFill>
                          <a:latin typeface="+mj-lt"/>
                        </a:rPr>
                        <a:t>0.3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0">
                      <a:blip r:embed="rId4"/>
                      <a:stretch>
                        <a:fillRect l="-100197" t="-204651" b="-500000"/>
                      </a:stretch>
                    </a:blipFill>
                  </a:tcPr>
                </a:tc>
                <a:extLst>
                  <a:ext uri="{0D108BD9-81ED-4DB2-BD59-A6C34878D82A}"/>
                </a:extLst>
              </a:tr>
              <a:tr h="523529"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rgbClr val="1C1C1C"/>
                          </a:solidFill>
                          <a:latin typeface="+mj-lt"/>
                        </a:rPr>
                        <a:t>0.9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0">
                      <a:blip r:embed="rId4"/>
                      <a:stretch>
                        <a:fillRect l="-100197" t="-304651" b="-400000"/>
                      </a:stretch>
                    </a:blipFill>
                  </a:tcPr>
                </a:tc>
                <a:extLst>
                  <a:ext uri="{0D108BD9-81ED-4DB2-BD59-A6C34878D82A}"/>
                </a:extLst>
              </a:tr>
              <a:tr h="523529"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rgbClr val="1C1C1C"/>
                          </a:solidFill>
                          <a:latin typeface="+mj-lt"/>
                        </a:rPr>
                        <a:t>0.22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0">
                      <a:blip r:embed="rId4"/>
                      <a:stretch>
                        <a:fillRect l="-100197" t="-404651" b="-300000"/>
                      </a:stretch>
                    </a:blipFill>
                  </a:tcPr>
                </a:tc>
                <a:extLst>
                  <a:ext uri="{0D108BD9-81ED-4DB2-BD59-A6C34878D82A}"/>
                </a:extLst>
              </a:tr>
              <a:tr h="523529"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rgbClr val="1C1C1C"/>
                          </a:solidFill>
                          <a:latin typeface="+mj-lt"/>
                        </a:rPr>
                        <a:t>0.08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0">
                      <a:blip r:embed="rId4"/>
                      <a:stretch>
                        <a:fillRect l="-100197" t="-504651" b="-200000"/>
                      </a:stretch>
                    </a:blipFill>
                  </a:tcPr>
                </a:tc>
                <a:extLst>
                  <a:ext uri="{0D108BD9-81ED-4DB2-BD59-A6C34878D82A}"/>
                </a:extLst>
              </a:tr>
              <a:tr h="523529"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rgbClr val="1C1C1C"/>
                          </a:solidFill>
                          <a:latin typeface="+mj-lt"/>
                        </a:rPr>
                        <a:t>0.33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0">
                      <a:blip r:embed="rId4"/>
                      <a:stretch>
                        <a:fillRect l="-100197" t="-604651" b="-100000"/>
                      </a:stretch>
                    </a:blipFill>
                  </a:tcPr>
                </a:tc>
                <a:extLst>
                  <a:ext uri="{0D108BD9-81ED-4DB2-BD59-A6C34878D82A}"/>
                </a:extLst>
              </a:tr>
              <a:tr h="523529"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rgbClr val="1C1C1C"/>
                          </a:solidFill>
                          <a:latin typeface="+mj-lt"/>
                        </a:rPr>
                        <a:t>0.09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0">
                      <a:blip r:embed="rId4"/>
                      <a:stretch>
                        <a:fillRect l="-100197" t="-704651"/>
                      </a:stretch>
                    </a:blip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2473325" y="2092325"/>
            <a:ext cx="3698875" cy="15621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473325" y="2597150"/>
            <a:ext cx="3698875" cy="26733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473325" y="2181225"/>
            <a:ext cx="3698875" cy="9413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473325" y="3684588"/>
            <a:ext cx="3698875" cy="11160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473325" y="3211513"/>
            <a:ext cx="3698875" cy="98266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473325" y="2743200"/>
            <a:ext cx="3698875" cy="19653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473325" y="4241800"/>
            <a:ext cx="3698875" cy="9556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473325" y="5734050"/>
            <a:ext cx="3698875" cy="285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8" name="Rectangle 1"/>
          <p:cNvSpPr>
            <a:spLocks noChangeArrowheads="1"/>
          </p:cNvSpPr>
          <p:nvPr/>
        </p:nvSpPr>
        <p:spPr bwMode="auto">
          <a:xfrm>
            <a:off x="628650" y="1360488"/>
            <a:ext cx="7856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>
                <a:ea typeface="Sassoon Infant Rg" pitchFamily="50" charset="0"/>
                <a:cs typeface="Twinkl" pitchFamily="2" charset="0"/>
              </a:rPr>
              <a:t>Match the decimal numbers to the equivalent fractions.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>
          <a:xfrm>
            <a:off x="628650" y="1776413"/>
            <a:ext cx="7856538" cy="4452937"/>
          </a:xfrm>
          <a:prstGeom prst="rect">
            <a:avLst/>
          </a:prstGeom>
          <a:solidFill>
            <a:srgbClr val="FAD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5" name="Rectangle 94"/>
          <p:cNvSpPr/>
          <p:nvPr/>
        </p:nvSpPr>
        <p:spPr>
          <a:xfrm>
            <a:off x="1800225" y="696913"/>
            <a:ext cx="5543550" cy="615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Match It</a:t>
            </a:r>
          </a:p>
        </p:txBody>
      </p:sp>
      <p:pic>
        <p:nvPicPr>
          <p:cNvPr id="32772" name="Individual Work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5950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Rectangle 1"/>
          <p:cNvSpPr>
            <a:spLocks noChangeArrowheads="1"/>
          </p:cNvSpPr>
          <p:nvPr/>
        </p:nvSpPr>
        <p:spPr bwMode="auto">
          <a:xfrm>
            <a:off x="628650" y="1360488"/>
            <a:ext cx="7856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>
                <a:ea typeface="Sassoon Infant Rg" pitchFamily="50" charset="0"/>
                <a:cs typeface="Twinkl" pitchFamily="2" charset="0"/>
              </a:rPr>
              <a:t>Complete the equivalent pairs of fractions and decimals.</a:t>
            </a:r>
          </a:p>
        </p:txBody>
      </p:sp>
      <p:sp>
        <p:nvSpPr>
          <p:cNvPr id="18" name="Rectangle 17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47925" y="2086723"/>
            <a:ext cx="1247775" cy="684033"/>
          </a:xfrm>
          <a:prstGeom prst="rect">
            <a:avLst/>
          </a:prstGeom>
          <a:blipFill rotWithShape="0">
            <a:blip r:embed="rId4"/>
            <a:stretch>
              <a:fillRect b="-7080"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3" name="Rectangle 2"/>
          <p:cNvSpPr/>
          <p:nvPr/>
        </p:nvSpPr>
        <p:spPr>
          <a:xfrm>
            <a:off x="1638300" y="2057400"/>
            <a:ext cx="790575" cy="790575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905125" y="3081338"/>
            <a:ext cx="790575" cy="790575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1638300" y="4105275"/>
            <a:ext cx="790575" cy="790575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1638300" y="5129213"/>
            <a:ext cx="790575" cy="790575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1590675" y="3248025"/>
            <a:ext cx="124777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2400" dirty="0">
                <a:latin typeface="+mn-lt"/>
              </a:rPr>
              <a:t>0.01   =</a:t>
            </a:r>
          </a:p>
        </p:txBody>
      </p:sp>
      <p:sp>
        <p:nvSpPr>
          <p:cNvPr id="39" name="Rectangle 38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285706" y="2132804"/>
            <a:ext cx="1247775" cy="684033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4" name="Rectangle 2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47925" y="4158035"/>
            <a:ext cx="1247775" cy="684033"/>
          </a:xfrm>
          <a:prstGeom prst="rect">
            <a:avLst/>
          </a:prstGeom>
          <a:blipFill rotWithShape="0">
            <a:blip r:embed="rId6"/>
            <a:stretch>
              <a:fillRect l="-3922" b="-8036"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5" name="Rectangle 2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47925" y="5182043"/>
            <a:ext cx="1247775" cy="684033"/>
          </a:xfrm>
          <a:prstGeom prst="rect">
            <a:avLst/>
          </a:prstGeom>
          <a:blipFill rotWithShape="0">
            <a:blip r:embed="rId7"/>
            <a:stretch>
              <a:fillRect l="-3922" b="-8036"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553200" y="2057400"/>
            <a:ext cx="790575" cy="406400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6553200" y="3081338"/>
            <a:ext cx="790575" cy="790575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5286375" y="5129213"/>
            <a:ext cx="790575" cy="790575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5238750" y="3248025"/>
            <a:ext cx="13811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2400" dirty="0">
                <a:latin typeface="+mn-lt"/>
              </a:rPr>
              <a:t>0.07  =</a:t>
            </a:r>
          </a:p>
        </p:txBody>
      </p:sp>
      <p:sp>
        <p:nvSpPr>
          <p:cNvPr id="33" name="Rectangle 3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096000" y="5182043"/>
            <a:ext cx="1247775" cy="684033"/>
          </a:xfrm>
          <a:prstGeom prst="rect">
            <a:avLst/>
          </a:prstGeom>
          <a:blipFill rotWithShape="0">
            <a:blip r:embed="rId8"/>
            <a:stretch>
              <a:fillRect l="-3415" b="-8036"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238750" y="2235200"/>
            <a:ext cx="1247775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2400" dirty="0">
                <a:latin typeface="+mn-lt"/>
              </a:rPr>
              <a:t>0.5   =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238750" y="4271963"/>
            <a:ext cx="1247775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2400" dirty="0">
                <a:latin typeface="+mn-lt"/>
              </a:rPr>
              <a:t>0.6   =</a:t>
            </a:r>
          </a:p>
        </p:txBody>
      </p:sp>
      <p:sp>
        <p:nvSpPr>
          <p:cNvPr id="40" name="Rectangle 39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285706" y="4180493"/>
            <a:ext cx="1247775" cy="684033"/>
          </a:xfrm>
          <a:prstGeom prst="rect">
            <a:avLst/>
          </a:prstGeom>
          <a:blipFill rotWithShape="0">
            <a:blip r:embed="rId9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553200" y="4105275"/>
            <a:ext cx="790575" cy="406400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1638300" y="2232025"/>
            <a:ext cx="7905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+mn-lt"/>
              </a:rPr>
              <a:t>0.7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638300" y="4329113"/>
            <a:ext cx="7905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+mn-lt"/>
              </a:rPr>
              <a:t>0.86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638300" y="5348288"/>
            <a:ext cx="7905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+mn-lt"/>
              </a:rPr>
              <a:t>0.4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286375" y="5348288"/>
            <a:ext cx="7905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+mn-lt"/>
              </a:rPr>
              <a:t>0.54</a:t>
            </a:r>
          </a:p>
        </p:txBody>
      </p:sp>
      <p:sp>
        <p:nvSpPr>
          <p:cNvPr id="49" name="Rectangle 48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600824" y="3190363"/>
            <a:ext cx="695326" cy="585417"/>
          </a:xfrm>
          <a:prstGeom prst="rect">
            <a:avLst/>
          </a:prstGeom>
          <a:blipFill rotWithShape="0">
            <a:blip r:embed="rId10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543675" y="2081213"/>
            <a:ext cx="7905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+mn-lt"/>
              </a:rPr>
              <a:t>5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543675" y="4094163"/>
            <a:ext cx="7905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b="1" dirty="0">
                <a:latin typeface="+mn-lt"/>
              </a:rPr>
              <a:t>60</a:t>
            </a:r>
          </a:p>
        </p:txBody>
      </p:sp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055336" y="3242784"/>
            <a:ext cx="506549" cy="457305"/>
          </a:xfrm>
          <a:prstGeom prst="rect">
            <a:avLst/>
          </a:prstGeom>
          <a:blipFill rotWithShape="0">
            <a:blip r:embed="rId11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4" grpId="0"/>
      <p:bldP spid="45" grpId="0"/>
      <p:bldP spid="48" grpId="0"/>
      <p:bldP spid="50" grpId="0"/>
      <p:bldP spid="51" grpId="0"/>
    </p:bldLst>
  </p:timing>
</p:sld>
</file>

<file path=ppt/theme/theme1.xml><?xml version="1.0" encoding="utf-8"?>
<a:theme xmlns:a="http://schemas.openxmlformats.org/drawingml/2006/main" name="1_Office Theme">
  <a:themeElements>
    <a:clrScheme name="Twinkl Planit">
      <a:dk1>
        <a:srgbClr val="1C1C1C"/>
      </a:dk1>
      <a:lt1>
        <a:srgbClr val="FFFFFF"/>
      </a:lt1>
      <a:dk2>
        <a:srgbClr val="132A8C"/>
      </a:dk2>
      <a:lt2>
        <a:srgbClr val="E2E2E2"/>
      </a:lt2>
      <a:accent1>
        <a:srgbClr val="6B388C"/>
      </a:accent1>
      <a:accent2>
        <a:srgbClr val="E6236A"/>
      </a:accent2>
      <a:accent3>
        <a:srgbClr val="32B3A2"/>
      </a:accent3>
      <a:accent4>
        <a:srgbClr val="A21774"/>
      </a:accent4>
      <a:accent5>
        <a:srgbClr val="14B4E4"/>
      </a:accent5>
      <a:accent6>
        <a:srgbClr val="EE7918"/>
      </a:accent6>
      <a:hlink>
        <a:srgbClr val="14B4E4"/>
      </a:hlink>
      <a:folHlink>
        <a:srgbClr val="86CEFA"/>
      </a:folHlink>
    </a:clrScheme>
    <a:fontScheme name="Custom 1">
      <a:majorFont>
        <a:latin typeface="Twinkl SemiBold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1651</TotalTime>
  <Words>350</Words>
  <Application>Microsoft Office PowerPoint</Application>
  <PresentationFormat>On-screen Show (4:3)</PresentationFormat>
  <Paragraphs>173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Twinkl</vt:lpstr>
      <vt:lpstr>Arial</vt:lpstr>
      <vt:lpstr>Twinkl SemiBold</vt:lpstr>
      <vt:lpstr>Sassoon Infant Rg</vt:lpstr>
      <vt:lpstr>Calibri</vt:lpstr>
      <vt:lpstr>Tuffy</vt:lpstr>
      <vt:lpstr>Sassoon Infant Md</vt:lpstr>
      <vt:lpstr>1_Office Theme</vt:lpstr>
      <vt:lpstr>Maths</vt:lpstr>
      <vt:lpstr>Tenths and Hundredths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Twinkl</dc:creator>
  <cp:lastModifiedBy>hp</cp:lastModifiedBy>
  <cp:revision>167</cp:revision>
  <dcterms:created xsi:type="dcterms:W3CDTF">2016-09-27T11:04:03Z</dcterms:created>
  <dcterms:modified xsi:type="dcterms:W3CDTF">2019-11-12T03:50:11Z</dcterms:modified>
</cp:coreProperties>
</file>